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2" r:id="rId5"/>
    <p:sldId id="292" r:id="rId6"/>
    <p:sldId id="264" r:id="rId7"/>
    <p:sldId id="265" r:id="rId8"/>
    <p:sldId id="280" r:id="rId9"/>
    <p:sldId id="285" r:id="rId10"/>
    <p:sldId id="29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E65"/>
    <a:srgbClr val="E37222"/>
    <a:srgbClr val="007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697B5-F03F-454F-8722-3CA0F72840DB}" v="59" dt="2023-05-22T13:34:12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'[Trä och möbelindustrin 2023 struktur anställda och fördelning cirkel diagram  för PP.xlsx]Trä och Möbel industrin cirkel'!$H$36</c:f>
              <c:strCache>
                <c:ptCount val="1"/>
                <c:pt idx="0">
                  <c:v>Andel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CD-4EE9-BBD8-380DE72A91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CD-4EE9-BBD8-380DE72A91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CD-4EE9-BBD8-380DE72A91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CD-4EE9-BBD8-380DE72A912B}"/>
              </c:ext>
            </c:extLst>
          </c:dPt>
          <c:dLbls>
            <c:dLbl>
              <c:idx val="0"/>
              <c:layout>
                <c:manualLayout>
                  <c:x val="-7.1462228244435183E-2"/>
                  <c:y val="0.12924679488628993"/>
                </c:manualLayout>
              </c:layout>
              <c:spPr>
                <a:blipFill>
                  <a:blip xmlns:r="http://schemas.openxmlformats.org/officeDocument/2006/relationships" r:embed="rId4"/>
                  <a:tile tx="0" ty="0" sx="100000" sy="100000" flip="none" algn="tl"/>
                </a:blip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248259871979689"/>
                      <c:h val="0.14287939336786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CD-4EE9-BBD8-380DE72A912B}"/>
                </c:ext>
              </c:extLst>
            </c:dLbl>
            <c:dLbl>
              <c:idx val="1"/>
              <c:layout>
                <c:manualLayout>
                  <c:x val="5.7435249293855467E-3"/>
                  <c:y val="0.496171012722046"/>
                </c:manualLayout>
              </c:layout>
              <c:spPr>
                <a:blipFill>
                  <a:blip xmlns:r="http://schemas.openxmlformats.org/officeDocument/2006/relationships" r:embed="rId4"/>
                  <a:tile tx="0" ty="0" sx="100000" sy="100000" flip="none" algn="tl"/>
                </a:blip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7CD-4EE9-BBD8-380DE72A912B}"/>
                </c:ext>
              </c:extLst>
            </c:dLbl>
            <c:dLbl>
              <c:idx val="2"/>
              <c:layout>
                <c:manualLayout>
                  <c:x val="-0.19166666666666668"/>
                  <c:y val="4.1666666666666664E-2"/>
                </c:manualLayout>
              </c:layout>
              <c:spPr>
                <a:blipFill>
                  <a:blip xmlns:r="http://schemas.openxmlformats.org/officeDocument/2006/relationships" r:embed="rId4"/>
                  <a:tile tx="0" ty="0" sx="100000" sy="100000" flip="none" algn="tl"/>
                </a:blip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7CD-4EE9-BBD8-380DE72A912B}"/>
                </c:ext>
              </c:extLst>
            </c:dLbl>
            <c:dLbl>
              <c:idx val="3"/>
              <c:layout>
                <c:manualLayout>
                  <c:x val="0.43551235031220809"/>
                  <c:y val="1.66735920627544E-2"/>
                </c:manualLayout>
              </c:layout>
              <c:spPr>
                <a:blipFill>
                  <a:blip xmlns:r="http://schemas.openxmlformats.org/officeDocument/2006/relationships" r:embed="rId4"/>
                  <a:tile tx="0" ty="0" sx="100000" sy="100000" flip="none" algn="tl"/>
                </a:blip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47CD-4EE9-BBD8-380DE72A912B}"/>
                </c:ext>
              </c:extLst>
            </c:dLbl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solidFill>
                  <a:srgbClr val="4472C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'[Trä och möbelindustrin 2023 struktur anställda och fördelning cirkel diagram  för PP.xlsx]Trä och Möbel industrin cirkel'!$B$39:$B$42</c:f>
              <c:strCache>
                <c:ptCount val="4"/>
                <c:pt idx="0">
                  <c:v>Enmansföretag</c:v>
                </c:pt>
                <c:pt idx="1">
                  <c:v>Mikroföretag med 1-9 anställda</c:v>
                </c:pt>
                <c:pt idx="2">
                  <c:v>Små företag med 10-49 anställda</c:v>
                </c:pt>
                <c:pt idx="3">
                  <c:v>Medelstora och stora företag med fler än 50 anställda</c:v>
                </c:pt>
              </c:strCache>
            </c:strRef>
          </c:cat>
          <c:val>
            <c:numRef>
              <c:f>'[Trä och möbelindustrin 2023 struktur anställda och fördelning cirkel diagram  för PP.xlsx]Trä och Möbel industrin cirkel'!$H$39:$H$42</c:f>
              <c:numCache>
                <c:formatCode>0%</c:formatCode>
                <c:ptCount val="4"/>
                <c:pt idx="0">
                  <c:v>0.68808604522890238</c:v>
                </c:pt>
                <c:pt idx="1">
                  <c:v>0.22393822393822393</c:v>
                </c:pt>
                <c:pt idx="2">
                  <c:v>6.8670711527854381E-2</c:v>
                </c:pt>
                <c:pt idx="3">
                  <c:v>1.9305019305019305E-2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CD-4EE9-BBD8-380DE72A9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'3. 16.2 Träindustrin'!$B$10:$F$10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 formatCode="General">
                  <c:v>2021</c:v>
                </c:pt>
              </c:numCache>
            </c:numRef>
          </c:cat>
          <c:val>
            <c:numRef>
              <c:f>'3. 16.2 Träindustrin'!$B$11:$F$11</c:f>
              <c:numCache>
                <c:formatCode>#,##0</c:formatCode>
                <c:ptCount val="5"/>
                <c:pt idx="0">
                  <c:v>18671</c:v>
                </c:pt>
                <c:pt idx="1">
                  <c:v>18739</c:v>
                </c:pt>
                <c:pt idx="2">
                  <c:v>18195</c:v>
                </c:pt>
                <c:pt idx="3">
                  <c:v>18645</c:v>
                </c:pt>
                <c:pt idx="4" formatCode="General">
                  <c:v>19605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7-45D4-9558-F56E7BCB8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481232424"/>
        <c:axId val="642149824"/>
      </c:barChart>
      <c:catAx>
        <c:axId val="481232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642149824"/>
        <c:crosses val="autoZero"/>
        <c:auto val="1"/>
        <c:lblAlgn val="ctr"/>
        <c:lblOffset val="100"/>
        <c:noMultiLvlLbl val="0"/>
      </c:catAx>
      <c:valAx>
        <c:axId val="6421498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481232424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Helvetica" panose="020B0604020202020204" pitchFamily="34" charset="0"/>
          <a:cs typeface="Helvetica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68633981175314"/>
          <c:y val="0.10171057939378106"/>
          <c:w val="0.80000348898985818"/>
          <c:h val="0.69519706661982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'3. 16.2 Träindustrin'!$B$25:$F$25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 formatCode="General">
                  <c:v>2021</c:v>
                </c:pt>
              </c:numCache>
            </c:numRef>
          </c:cat>
          <c:val>
            <c:numRef>
              <c:f>'3. 16.2 Träindustrin'!$B$26:$F$26</c:f>
              <c:numCache>
                <c:formatCode>#,##0</c:formatCode>
                <c:ptCount val="5"/>
                <c:pt idx="0">
                  <c:v>45291</c:v>
                </c:pt>
                <c:pt idx="1">
                  <c:v>46049</c:v>
                </c:pt>
                <c:pt idx="2">
                  <c:v>45098</c:v>
                </c:pt>
                <c:pt idx="3">
                  <c:v>47171</c:v>
                </c:pt>
                <c:pt idx="4" formatCode="0">
                  <c:v>54579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D-4BC1-8821-3383620957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02188832"/>
        <c:axId val="202189616"/>
      </c:barChart>
      <c:catAx>
        <c:axId val="2021888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202189616"/>
        <c:crosses val="autoZero"/>
        <c:auto val="1"/>
        <c:lblAlgn val="ctr"/>
        <c:lblOffset val="100"/>
        <c:noMultiLvlLbl val="0"/>
      </c:catAx>
      <c:valAx>
        <c:axId val="202189616"/>
        <c:scaling>
          <c:orientation val="minMax"/>
          <c:max val="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20218883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478814786556383E-2"/>
          <c:y val="2.5396093772096048E-2"/>
          <c:w val="0.90889797492978242"/>
          <c:h val="0.88747167286534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'3. 16.2 Träindustrin'!$B$30:$F$30</c:f>
              <c:numCache>
                <c:formatCode>#,##0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 formatCode="General">
                  <c:v>2022</c:v>
                </c:pt>
              </c:numCache>
            </c:numRef>
          </c:cat>
          <c:val>
            <c:numRef>
              <c:f>'3. 16.2 Träindustrin'!$B$31:$F$31</c:f>
              <c:numCache>
                <c:formatCode>#,##0</c:formatCode>
                <c:ptCount val="5"/>
                <c:pt idx="0">
                  <c:v>7812.3239999999996</c:v>
                </c:pt>
                <c:pt idx="1">
                  <c:v>8275.8590000000004</c:v>
                </c:pt>
                <c:pt idx="2">
                  <c:v>8042.3969999999999</c:v>
                </c:pt>
                <c:pt idx="3">
                  <c:v>9238.0949999999993</c:v>
                </c:pt>
                <c:pt idx="4" formatCode="0">
                  <c:v>10826.344999999999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2-4DDD-87F1-796519C7F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187264"/>
        <c:axId val="202189224"/>
      </c:barChart>
      <c:catAx>
        <c:axId val="20218726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202189224"/>
        <c:crosses val="autoZero"/>
        <c:auto val="1"/>
        <c:lblAlgn val="ctr"/>
        <c:lblOffset val="100"/>
        <c:noMultiLvlLbl val="0"/>
      </c:catAx>
      <c:valAx>
        <c:axId val="202189224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202187264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967846133736432E-2"/>
          <c:y val="2.2102719108998931E-2"/>
          <c:w val="0.90832297375962834"/>
          <c:h val="0.906372548913629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'3. 16.2 Träindustrin'!$B$35:$F$35</c:f>
              <c:numCache>
                <c:formatCode>#,##0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'3. 16.2 Träindustrin'!$B$36:$F$36</c:f>
              <c:numCache>
                <c:formatCode>#,##0</c:formatCode>
                <c:ptCount val="5"/>
                <c:pt idx="0">
                  <c:v>13109.439</c:v>
                </c:pt>
                <c:pt idx="1">
                  <c:v>12891.727999999999</c:v>
                </c:pt>
                <c:pt idx="2">
                  <c:v>12617.482</c:v>
                </c:pt>
                <c:pt idx="3">
                  <c:v>15460.925999999999</c:v>
                </c:pt>
                <c:pt idx="4">
                  <c:v>20304.126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7-402B-8DD4-14D9637792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190008"/>
        <c:axId val="202188048"/>
      </c:barChart>
      <c:catAx>
        <c:axId val="202190008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202188048"/>
        <c:crosses val="autoZero"/>
        <c:auto val="1"/>
        <c:lblAlgn val="ctr"/>
        <c:lblOffset val="100"/>
        <c:noMultiLvlLbl val="0"/>
      </c:catAx>
      <c:valAx>
        <c:axId val="2021880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202190008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55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73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63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06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06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9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31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83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97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42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51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182A-7BA6-4563-A23D-818613312653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85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ubrik 1">
            <a:extLst>
              <a:ext uri="{FF2B5EF4-FFF2-40B4-BE49-F238E27FC236}">
                <a16:creationId xmlns:a16="http://schemas.microsoft.com/office/drawing/2014/main" id="{978441A0-DF63-42F8-BEAC-16B529783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9001"/>
            <a:ext cx="9144000" cy="2308607"/>
          </a:xfrm>
        </p:spPr>
        <p:txBody>
          <a:bodyPr>
            <a:normAutofit fontScale="90000"/>
          </a:bodyPr>
          <a:lstStyle/>
          <a:p>
            <a:br>
              <a:rPr lang="sv-SE" b="1" dirty="0">
                <a:latin typeface="Helvetica" pitchFamily="2" charset="0"/>
              </a:rPr>
            </a:br>
            <a:r>
              <a:rPr lang="sv-SE" b="1" dirty="0">
                <a:latin typeface="Helvetica" pitchFamily="2" charset="0"/>
              </a:rPr>
              <a:t>Fakta om träindustrin</a:t>
            </a:r>
            <a:br>
              <a:rPr lang="sv-SE" b="1" dirty="0">
                <a:latin typeface="Helvetica" pitchFamily="2" charset="0"/>
              </a:rPr>
            </a:br>
            <a:endParaRPr lang="sv-SE" b="1" dirty="0">
              <a:latin typeface="Helvetica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91696B-98AF-4F4B-8442-6B199D577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br>
              <a:rPr lang="sv-SE" dirty="0"/>
            </a:br>
            <a:r>
              <a:rPr lang="sv-SE" sz="1200" dirty="0">
                <a:latin typeface="Helvetica" pitchFamily="2" charset="0"/>
              </a:rPr>
              <a:t>Källa är SCB, SNI 16.2 Träindustri, (exklusive sågade trävaror)</a:t>
            </a:r>
          </a:p>
        </p:txBody>
      </p:sp>
      <p:cxnSp>
        <p:nvCxnSpPr>
          <p:cNvPr id="108" name="Straight Connector 1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5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761EA9D-AEC7-B44B-29FA-43180575B3D6}"/>
              </a:ext>
            </a:extLst>
          </p:cNvPr>
          <p:cNvSpPr txBox="1"/>
          <p:nvPr/>
        </p:nvSpPr>
        <p:spPr>
          <a:xfrm>
            <a:off x="0" y="853440"/>
            <a:ext cx="42987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Träindustrin</a:t>
            </a:r>
            <a:r>
              <a:rPr lang="en-US" sz="2400" b="1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sz="2400" b="1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omfattar</a:t>
            </a:r>
            <a:r>
              <a:rPr lang="en-US" sz="2400" b="1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br>
              <a:rPr lang="en-US" sz="2400" b="1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lang="en-US" sz="2400" b="1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3 626 </a:t>
            </a:r>
            <a:r>
              <a:rPr lang="en-US" sz="2400" b="1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företag</a:t>
            </a:r>
            <a:br>
              <a:rPr lang="en-US" sz="2400" b="1" u="sng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br>
              <a:rPr lang="en-US" sz="2400" b="1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Av 3 626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är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1 061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företag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med 1-50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anställda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medan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70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är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företag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med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fler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än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50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anställda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. </a:t>
            </a:r>
            <a:b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2 495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är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enmansföretag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utan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sz="2400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anställda</a:t>
            </a:r>
            <a: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.</a:t>
            </a:r>
            <a:b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br>
              <a:rPr lang="en-US" sz="24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lang="en-US" sz="2000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sz="2000" i="1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Källa</a:t>
            </a:r>
            <a:r>
              <a:rPr lang="en-US" sz="2000" i="1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: SCB</a:t>
            </a:r>
            <a:br>
              <a:rPr lang="en-US" sz="2000" i="1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lang="en-US" sz="2000" i="1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Siffror</a:t>
            </a:r>
            <a:r>
              <a:rPr lang="en-US" sz="2000" i="1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sz="2000" i="1" kern="120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uppdaterade</a:t>
            </a:r>
            <a:r>
              <a:rPr lang="en-US" sz="2000" i="1" kern="1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t o m 2022</a:t>
            </a:r>
            <a:endParaRPr lang="sv-SE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FB7D35-A6FC-C6D8-3690-27470A297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277669"/>
              </p:ext>
            </p:extLst>
          </p:nvPr>
        </p:nvGraphicFramePr>
        <p:xfrm>
          <a:off x="4389120" y="611479"/>
          <a:ext cx="7439891" cy="552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478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7B1AB6-131C-4CBA-AB8A-10D564B5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Träindustrin sysselsätter cirka 19 600 personer i Sverige</a:t>
            </a:r>
            <a:br>
              <a:rPr lang="sv-SE" sz="28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Källa: SCB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309600"/>
              </p:ext>
            </p:extLst>
          </p:nvPr>
        </p:nvGraphicFramePr>
        <p:xfrm>
          <a:off x="1188719" y="2302626"/>
          <a:ext cx="9883833" cy="41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430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762F2-9814-4014-B6D4-D9C7074C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199505"/>
            <a:ext cx="10451592" cy="13491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400" b="1" kern="1200" dirty="0">
                <a:latin typeface="Helvetica" pitchFamily="2" charset="0"/>
              </a:rPr>
            </a:br>
            <a:br>
              <a:rPr lang="en-US" sz="1400" b="1" kern="1200" dirty="0">
                <a:latin typeface="Helvetica" pitchFamily="2" charset="0"/>
              </a:rPr>
            </a:br>
            <a:r>
              <a:rPr lang="en-US" sz="3100" b="1" kern="1200" dirty="0">
                <a:latin typeface="Helvetica" pitchFamily="2" charset="0"/>
              </a:rPr>
              <a:t>Det </a:t>
            </a:r>
            <a:r>
              <a:rPr lang="en-US" sz="3100" b="1" kern="1200" dirty="0" err="1">
                <a:latin typeface="Helvetica" pitchFamily="2" charset="0"/>
              </a:rPr>
              <a:t>totala</a:t>
            </a:r>
            <a:r>
              <a:rPr lang="en-US" sz="3100" b="1" kern="1200" dirty="0">
                <a:latin typeface="Helvetica" pitchFamily="2" charset="0"/>
              </a:rPr>
              <a:t> </a:t>
            </a:r>
            <a:r>
              <a:rPr lang="en-US" sz="3100" b="1" kern="1200" dirty="0" err="1">
                <a:latin typeface="Helvetica" pitchFamily="2" charset="0"/>
              </a:rPr>
              <a:t>produktionsvärdet</a:t>
            </a:r>
            <a:r>
              <a:rPr lang="en-US" sz="3100" b="1" kern="1200" dirty="0">
                <a:latin typeface="Helvetica" pitchFamily="2" charset="0"/>
              </a:rPr>
              <a:t> för </a:t>
            </a:r>
            <a:r>
              <a:rPr lang="en-US" sz="3100" b="1" dirty="0" err="1">
                <a:latin typeface="Helvetica" pitchFamily="2" charset="0"/>
              </a:rPr>
              <a:t>träindustrin</a:t>
            </a:r>
            <a:r>
              <a:rPr lang="en-US" sz="3100" b="1" dirty="0">
                <a:latin typeface="Helvetica" pitchFamily="2" charset="0"/>
              </a:rPr>
              <a:t> </a:t>
            </a:r>
            <a:br>
              <a:rPr lang="en-US" sz="3100" b="1" dirty="0">
                <a:latin typeface="Helvetica" pitchFamily="2" charset="0"/>
              </a:rPr>
            </a:br>
            <a:r>
              <a:rPr lang="en-US" sz="3100" b="1" kern="1200" dirty="0">
                <a:latin typeface="Helvetica" pitchFamily="2" charset="0"/>
              </a:rPr>
              <a:t>var </a:t>
            </a:r>
            <a:r>
              <a:rPr lang="en-US" sz="3100" b="1" dirty="0">
                <a:latin typeface="Helvetica" pitchFamily="2" charset="0"/>
              </a:rPr>
              <a:t>54,6</a:t>
            </a:r>
            <a:r>
              <a:rPr lang="en-US" sz="3100" b="1" kern="1200" dirty="0">
                <a:latin typeface="Helvetica" pitchFamily="2" charset="0"/>
              </a:rPr>
              <a:t> </a:t>
            </a:r>
            <a:r>
              <a:rPr lang="en-US" sz="3100" b="1" kern="1200" dirty="0" err="1">
                <a:latin typeface="Helvetica" pitchFamily="2" charset="0"/>
              </a:rPr>
              <a:t>miljarder</a:t>
            </a:r>
            <a:r>
              <a:rPr lang="en-US" sz="3100" b="1" kern="1200" dirty="0">
                <a:latin typeface="Helvetica" pitchFamily="2" charset="0"/>
              </a:rPr>
              <a:t> kronor 2021</a:t>
            </a:r>
            <a:br>
              <a:rPr lang="en-US" sz="4000" b="1" kern="1200" dirty="0">
                <a:latin typeface="Helvetica" pitchFamily="2" charset="0"/>
              </a:rPr>
            </a:br>
            <a:r>
              <a:rPr lang="en-US" sz="1400" b="1" i="1" kern="1200" dirty="0">
                <a:latin typeface="Helvetica" pitchFamily="2" charset="0"/>
              </a:rPr>
              <a:t> </a:t>
            </a:r>
            <a:r>
              <a:rPr lang="en-US" sz="2000" i="1" kern="1200" dirty="0" err="1">
                <a:latin typeface="Helvetica" pitchFamily="2" charset="0"/>
              </a:rPr>
              <a:t>Källa</a:t>
            </a:r>
            <a:r>
              <a:rPr lang="en-US" sz="2000" i="1" kern="1200" dirty="0">
                <a:latin typeface="Helvetica" pitchFamily="2" charset="0"/>
              </a:rPr>
              <a:t>: SCB</a:t>
            </a:r>
            <a:br>
              <a:rPr lang="en-US" sz="1400" b="1" kern="1200" dirty="0">
                <a:latin typeface="+mj-lt"/>
                <a:ea typeface="+mj-ea"/>
                <a:cs typeface="+mj-cs"/>
              </a:rPr>
            </a:br>
            <a:endParaRPr lang="en-US" sz="1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BEA0C38-AC3F-4054-B315-D607CC8EC2C0}"/>
              </a:ext>
            </a:extLst>
          </p:cNvPr>
          <p:cNvSpPr/>
          <p:nvPr/>
        </p:nvSpPr>
        <p:spPr>
          <a:xfrm>
            <a:off x="1451578" y="2150379"/>
            <a:ext cx="9603274" cy="58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422912"/>
              </p:ext>
            </p:extLst>
          </p:nvPr>
        </p:nvGraphicFramePr>
        <p:xfrm>
          <a:off x="864600" y="2043804"/>
          <a:ext cx="10190252" cy="453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190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007A59-3CBD-4F8D-9208-BA42C6A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sz="2900" b="1" dirty="0">
                <a:latin typeface="Helvetica" pitchFamily="2" charset="0"/>
              </a:rPr>
              <a:t>Sveriges export </a:t>
            </a:r>
            <a:r>
              <a:rPr lang="sv-SE" sz="2900" b="1">
                <a:latin typeface="Helvetica" pitchFamily="2" charset="0"/>
              </a:rPr>
              <a:t>av trävaror </a:t>
            </a:r>
            <a:r>
              <a:rPr lang="sv-SE" sz="2900" b="1" dirty="0">
                <a:latin typeface="Helvetica" pitchFamily="2" charset="0"/>
              </a:rPr>
              <a:t>var 10,8 miljarder kronor 2022 med 17 procent i andel av den totala produktionen (2021)</a:t>
            </a:r>
            <a:br>
              <a:rPr lang="sv-SE" sz="3600" b="1" dirty="0">
                <a:latin typeface="Helvetica" pitchFamily="2" charset="0"/>
              </a:rPr>
            </a:br>
            <a:r>
              <a:rPr lang="sv-SE" sz="2000" i="1" dirty="0">
                <a:latin typeface="Helvetica" pitchFamily="2" charset="0"/>
              </a:rPr>
              <a:t>Källa: SCB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750223"/>
              </p:ext>
            </p:extLst>
          </p:nvPr>
        </p:nvGraphicFramePr>
        <p:xfrm>
          <a:off x="1000875" y="2124486"/>
          <a:ext cx="10254558" cy="452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15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48F6AE-437E-4D9C-8ED7-5968F965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274320"/>
            <a:ext cx="10451592" cy="117371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v-SE" sz="3100" b="1" dirty="0">
                <a:latin typeface="Helvetica" pitchFamily="2" charset="0"/>
              </a:rPr>
              <a:t>Sveriges import av trävaror uppgick till </a:t>
            </a:r>
            <a:br>
              <a:rPr lang="sv-SE" sz="3100" b="1" dirty="0">
                <a:latin typeface="Helvetica" pitchFamily="2" charset="0"/>
              </a:rPr>
            </a:br>
            <a:r>
              <a:rPr lang="sv-SE" sz="3100" b="1" dirty="0">
                <a:latin typeface="Helvetica" pitchFamily="2" charset="0"/>
              </a:rPr>
              <a:t>drygt 20 miljarder kronor 2022</a:t>
            </a:r>
            <a:br>
              <a:rPr lang="sv-SE" sz="3200" b="1" dirty="0">
                <a:latin typeface="Helvetica" pitchFamily="2" charset="0"/>
              </a:rPr>
            </a:br>
            <a:r>
              <a:rPr lang="sv-SE" sz="2000" i="1" dirty="0">
                <a:latin typeface="Helvetica" pitchFamily="2" charset="0"/>
              </a:rPr>
              <a:t>Källa: SCB</a:t>
            </a:r>
            <a:endParaRPr lang="sv-SE" sz="20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802906"/>
              </p:ext>
            </p:extLst>
          </p:nvPr>
        </p:nvGraphicFramePr>
        <p:xfrm>
          <a:off x="1000874" y="2124486"/>
          <a:ext cx="10190252" cy="462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361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514DFB4-5142-C795-1AC2-9CA397985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0" y="1828800"/>
            <a:ext cx="11471565" cy="4716000"/>
          </a:xfrm>
          <a:prstGeom prst="rect">
            <a:avLst/>
          </a:prstGeo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6F3342DE-7F6F-7575-541E-7691A51F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13410"/>
          </a:xfrm>
        </p:spPr>
        <p:txBody>
          <a:bodyPr>
            <a:normAutofit/>
          </a:bodyPr>
          <a:lstStyle/>
          <a:p>
            <a:pPr algn="ctr"/>
            <a:r>
              <a:rPr lang="sv-SE" sz="2800" b="1" dirty="0">
                <a:latin typeface="Helvetica" pitchFamily="2" charset="0"/>
              </a:rPr>
              <a:t>Träindustrin omsätter 57 miljarder kronor och 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2800" b="1" dirty="0">
                <a:latin typeface="Helvetica" pitchFamily="2" charset="0"/>
              </a:rPr>
              <a:t>sysselsätter cirka 19 600 personer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BBBE79B-C165-F66E-682C-25E9DA288AD3}"/>
              </a:ext>
            </a:extLst>
          </p:cNvPr>
          <p:cNvSpPr txBox="1"/>
          <p:nvPr/>
        </p:nvSpPr>
        <p:spPr>
          <a:xfrm>
            <a:off x="315884" y="1313412"/>
            <a:ext cx="11230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Tabellen visar produktgrupperna för träindustrin för år 2021. </a:t>
            </a:r>
            <a:r>
              <a:rPr lang="sv-SE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Källa: SCB</a:t>
            </a:r>
          </a:p>
        </p:txBody>
      </p:sp>
    </p:spTree>
    <p:extLst>
      <p:ext uri="{BB962C8B-B14F-4D97-AF65-F5344CB8AC3E}">
        <p14:creationId xmlns:p14="http://schemas.microsoft.com/office/powerpoint/2010/main" val="470807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06BD10B3DF9448931D97C92C04A17" ma:contentTypeVersion="5" ma:contentTypeDescription="Create a new document." ma:contentTypeScope="" ma:versionID="7b75cbbb9e6ebf5f97add6aea2cd848e">
  <xsd:schema xmlns:xsd="http://www.w3.org/2001/XMLSchema" xmlns:xs="http://www.w3.org/2001/XMLSchema" xmlns:p="http://schemas.microsoft.com/office/2006/metadata/properties" xmlns:ns3="b43fe829-d46b-47c7-bfd0-f30e9bba5072" xmlns:ns4="294e98ad-c7aa-46d2-a09e-390b30fc05dd" targetNamespace="http://schemas.microsoft.com/office/2006/metadata/properties" ma:root="true" ma:fieldsID="5095ed8ea948c65897593adf47a49870" ns3:_="" ns4:_="">
    <xsd:import namespace="b43fe829-d46b-47c7-bfd0-f30e9bba5072"/>
    <xsd:import namespace="294e98ad-c7aa-46d2-a09e-390b30fc05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fe829-d46b-47c7-bfd0-f30e9bba5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e98ad-c7aa-46d2-a09e-390b30fc0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C98552-6F3B-46AB-B3A0-4005136897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24540B-BB23-4DA5-AAD7-99CB9E561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fe829-d46b-47c7-bfd0-f30e9bba5072"/>
    <ds:schemaRef ds:uri="294e98ad-c7aa-46d2-a09e-390b30fc0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3B6A6B-B305-459F-840A-064561039C6C}">
  <ds:schemaRefs>
    <ds:schemaRef ds:uri="294e98ad-c7aa-46d2-a09e-390b30fc05dd"/>
    <ds:schemaRef ds:uri="http://purl.org/dc/elements/1.1/"/>
    <ds:schemaRef ds:uri="http://schemas.microsoft.com/office/2006/metadata/properties"/>
    <ds:schemaRef ds:uri="b43fe829-d46b-47c7-bfd0-f30e9bba507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</TotalTime>
  <Words>176</Words>
  <Application>Microsoft Office PowerPoint</Application>
  <PresentationFormat>Bredbild</PresentationFormat>
  <Paragraphs>13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 Fakta om träindustrin </vt:lpstr>
      <vt:lpstr>PowerPoint-presentation</vt:lpstr>
      <vt:lpstr>Träindustrin sysselsätter cirka 19 600 personer i Sverige Källa: SCB</vt:lpstr>
      <vt:lpstr>  Det totala produktionsvärdet för träindustrin  var 54,6 miljarder kronor 2021  Källa: SCB </vt:lpstr>
      <vt:lpstr>Sveriges export av trävaror var 10,8 miljarder kronor 2022 med 17 procent i andel av den totala produktionen (2021) Källa: SCB</vt:lpstr>
      <vt:lpstr>Sveriges import av trävaror uppgick till  drygt 20 miljarder kronor 2022 Källa: SCB</vt:lpstr>
      <vt:lpstr>Träindustrin omsätter 57 miljarder kronor och  sysselsätter cirka 19 600 personer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Identeg, Yvonne</dc:creator>
  <cp:lastModifiedBy>Cecilia Uhler</cp:lastModifiedBy>
  <cp:revision>23</cp:revision>
  <dcterms:created xsi:type="dcterms:W3CDTF">2020-11-27T07:39:23Z</dcterms:created>
  <dcterms:modified xsi:type="dcterms:W3CDTF">2023-05-30T12:02:37Z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0x010100B4E06BD10B3DF9448931D97C92C04A17</vt:lpwstr>
  </property>
</Properties>
</file>