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handoutMasterIdLst>
    <p:handoutMasterId r:id="rId11"/>
  </p:handoutMasterIdLst>
  <p:sldIdLst>
    <p:sldId id="477" r:id="rId5"/>
    <p:sldId id="259" r:id="rId6"/>
    <p:sldId id="282" r:id="rId7"/>
    <p:sldId id="478" r:id="rId8"/>
    <p:sldId id="479" r:id="rId9"/>
    <p:sldId id="480" r:id="rId10"/>
  </p:sldIdLst>
  <p:sldSz cx="9144000" cy="6858000" type="screen4x3"/>
  <p:notesSz cx="6799263" cy="9929813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62" autoAdjust="0"/>
    <p:restoredTop sz="94660"/>
  </p:normalViewPr>
  <p:slideViewPr>
    <p:cSldViewPr snapToGrid="0">
      <p:cViewPr varScale="1">
        <p:scale>
          <a:sx n="77" d="100"/>
          <a:sy n="77" d="100"/>
        </p:scale>
        <p:origin x="13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kob Andrén" userId="3521be4d-fa09-4bdf-a9bd-59f677eda5d5" providerId="ADAL" clId="{08FBF7EC-379A-447A-B5EA-698C39699E03}"/>
    <pc:docChg chg="modSld">
      <pc:chgData name="Jakob Andrén" userId="3521be4d-fa09-4bdf-a9bd-59f677eda5d5" providerId="ADAL" clId="{08FBF7EC-379A-447A-B5EA-698C39699E03}" dt="2023-03-20T16:23:50.977" v="0" actId="14100"/>
      <pc:docMkLst>
        <pc:docMk/>
      </pc:docMkLst>
      <pc:sldChg chg="modSp mod">
        <pc:chgData name="Jakob Andrén" userId="3521be4d-fa09-4bdf-a9bd-59f677eda5d5" providerId="ADAL" clId="{08FBF7EC-379A-447A-B5EA-698C39699E03}" dt="2023-03-20T16:23:50.977" v="0" actId="14100"/>
        <pc:sldMkLst>
          <pc:docMk/>
          <pc:sldMk cId="3263142932" sldId="479"/>
        </pc:sldMkLst>
        <pc:picChg chg="mod">
          <ac:chgData name="Jakob Andrén" userId="3521be4d-fa09-4bdf-a9bd-59f677eda5d5" providerId="ADAL" clId="{08FBF7EC-379A-447A-B5EA-698C39699E03}" dt="2023-03-20T16:23:50.977" v="0" actId="14100"/>
          <ac:picMkLst>
            <pc:docMk/>
            <pc:sldMk cId="3263142932" sldId="479"/>
            <ac:picMk id="3" creationId="{AFF91472-4484-D68B-6B2D-67F657D02817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PCFileServer\Branchrapportering\Shared%20Documents\K&#246;k\Analys\Kv%204%202022\resultatarket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PCFileServer\Branchrapportering\Shared%20Documents\K&#246;k\Analys\Kv%204%202022\resultatarket2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PCFileServer\Branchrapportering\Shared%20Documents\K&#246;k\Analys\Kv%204%202022\resultatarket2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PCFileServer\Branchrapportering\Shared%20Documents\K&#246;k\Analys\Kv%204%202022\resultatarket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397923875432526"/>
          <c:y val="8.4142660746171952E-2"/>
          <c:w val="0.78987687764464576"/>
          <c:h val="0.6487452654425154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TMF!$B$10</c:f>
              <c:strCache>
                <c:ptCount val="1"/>
                <c:pt idx="0">
                  <c:v>  småhustillv.</c:v>
                </c:pt>
              </c:strCache>
            </c:strRef>
          </c:tx>
          <c:spPr>
            <a:gradFill rotWithShape="0">
              <a:gsLst>
                <a:gs pos="0">
                  <a:srgbClr val="000080">
                    <a:gamma/>
                    <a:shade val="72941"/>
                    <a:invGamma/>
                  </a:srgbClr>
                </a:gs>
                <a:gs pos="50000">
                  <a:srgbClr val="000080"/>
                </a:gs>
                <a:gs pos="100000">
                  <a:srgbClr val="000080">
                    <a:gamma/>
                    <a:shade val="72941"/>
                    <a:invGamma/>
                  </a:srgbClr>
                </a:gs>
              </a:gsLst>
              <a:lin ang="0" scaled="1"/>
            </a:gradFill>
            <a:ln w="25400">
              <a:noFill/>
            </a:ln>
          </c:spPr>
          <c:invertIfNegative val="0"/>
          <c:cat>
            <c:strRef>
              <c:f>TMF!$BJ$1:$BR$1</c:f>
              <c:strCache>
                <c:ptCount val="9"/>
                <c:pt idx="0">
                  <c:v>Kv.4 20</c:v>
                </c:pt>
                <c:pt idx="1">
                  <c:v>Kv.1 21</c:v>
                </c:pt>
                <c:pt idx="2">
                  <c:v>Kv.2 21</c:v>
                </c:pt>
                <c:pt idx="3">
                  <c:v>Kv.3 21</c:v>
                </c:pt>
                <c:pt idx="4">
                  <c:v>Kv.4 21</c:v>
                </c:pt>
                <c:pt idx="5">
                  <c:v>Kv.1 22</c:v>
                </c:pt>
                <c:pt idx="6">
                  <c:v>Kv.2 22</c:v>
                </c:pt>
                <c:pt idx="7">
                  <c:v>Kv.3 22</c:v>
                </c:pt>
                <c:pt idx="8">
                  <c:v>Kv.4 23</c:v>
                </c:pt>
              </c:strCache>
            </c:strRef>
          </c:cat>
          <c:val>
            <c:numRef>
              <c:f>TMF!$BI$10:$BQ$10</c:f>
              <c:numCache>
                <c:formatCode>#,##0</c:formatCode>
                <c:ptCount val="9"/>
                <c:pt idx="0">
                  <c:v>49245</c:v>
                </c:pt>
                <c:pt idx="1">
                  <c:v>59452</c:v>
                </c:pt>
                <c:pt idx="2">
                  <c:v>71736</c:v>
                </c:pt>
                <c:pt idx="3">
                  <c:v>69290</c:v>
                </c:pt>
                <c:pt idx="4">
                  <c:v>62834</c:v>
                </c:pt>
                <c:pt idx="5">
                  <c:v>75199</c:v>
                </c:pt>
                <c:pt idx="6">
                  <c:v>77916</c:v>
                </c:pt>
                <c:pt idx="7">
                  <c:v>76519</c:v>
                </c:pt>
                <c:pt idx="8">
                  <c:v>56966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BC-4140-9079-C60547145933}"/>
            </c:ext>
          </c:extLst>
        </c:ser>
        <c:ser>
          <c:idx val="1"/>
          <c:order val="1"/>
          <c:tx>
            <c:strRef>
              <c:f>TMF!$B$11</c:f>
              <c:strCache>
                <c:ptCount val="1"/>
                <c:pt idx="0">
                  <c:v>  Objekt</c:v>
                </c:pt>
              </c:strCache>
            </c:strRef>
          </c:tx>
          <c:spPr>
            <a:gradFill rotWithShape="0">
              <a:gsLst>
                <a:gs pos="0">
                  <a:srgbClr val="9999FF">
                    <a:gamma/>
                    <a:shade val="46275"/>
                    <a:invGamma/>
                  </a:srgbClr>
                </a:gs>
                <a:gs pos="50000">
                  <a:srgbClr val="9999FF"/>
                </a:gs>
                <a:gs pos="100000">
                  <a:srgbClr val="9999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25400">
              <a:noFill/>
            </a:ln>
          </c:spPr>
          <c:invertIfNegative val="0"/>
          <c:cat>
            <c:strRef>
              <c:f>TMF!$BJ$1:$BR$1</c:f>
              <c:strCache>
                <c:ptCount val="9"/>
                <c:pt idx="0">
                  <c:v>Kv.4 20</c:v>
                </c:pt>
                <c:pt idx="1">
                  <c:v>Kv.1 21</c:v>
                </c:pt>
                <c:pt idx="2">
                  <c:v>Kv.2 21</c:v>
                </c:pt>
                <c:pt idx="3">
                  <c:v>Kv.3 21</c:v>
                </c:pt>
                <c:pt idx="4">
                  <c:v>Kv.4 21</c:v>
                </c:pt>
                <c:pt idx="5">
                  <c:v>Kv.1 22</c:v>
                </c:pt>
                <c:pt idx="6">
                  <c:v>Kv.2 22</c:v>
                </c:pt>
                <c:pt idx="7">
                  <c:v>Kv.3 22</c:v>
                </c:pt>
                <c:pt idx="8">
                  <c:v>Kv.4 23</c:v>
                </c:pt>
              </c:strCache>
            </c:strRef>
          </c:cat>
          <c:val>
            <c:numRef>
              <c:f>TMF!$BI$11:$BQ$11</c:f>
              <c:numCache>
                <c:formatCode>#,##0</c:formatCode>
                <c:ptCount val="9"/>
                <c:pt idx="0">
                  <c:v>220872</c:v>
                </c:pt>
                <c:pt idx="1">
                  <c:v>277879</c:v>
                </c:pt>
                <c:pt idx="2">
                  <c:v>284749</c:v>
                </c:pt>
                <c:pt idx="3">
                  <c:v>314945</c:v>
                </c:pt>
                <c:pt idx="4">
                  <c:v>239290</c:v>
                </c:pt>
                <c:pt idx="5">
                  <c:v>292255.0030396221</c:v>
                </c:pt>
                <c:pt idx="6">
                  <c:v>300541</c:v>
                </c:pt>
                <c:pt idx="7">
                  <c:v>305291</c:v>
                </c:pt>
                <c:pt idx="8">
                  <c:v>236728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BC-4140-9079-C60547145933}"/>
            </c:ext>
          </c:extLst>
        </c:ser>
        <c:ser>
          <c:idx val="2"/>
          <c:order val="2"/>
          <c:tx>
            <c:strRef>
              <c:f>TMF!$B$12</c:f>
              <c:strCache>
                <c:ptCount val="1"/>
                <c:pt idx="0">
                  <c:v>  Konsument</c:v>
                </c:pt>
              </c:strCache>
            </c:strRef>
          </c:tx>
          <c:spPr>
            <a:gradFill rotWithShape="0">
              <a:gsLst>
                <a:gs pos="0">
                  <a:srgbClr val="CCCCFF">
                    <a:gamma/>
                    <a:tint val="60392"/>
                    <a:invGamma/>
                  </a:srgbClr>
                </a:gs>
                <a:gs pos="50000">
                  <a:srgbClr val="CCCCFF"/>
                </a:gs>
                <a:gs pos="100000">
                  <a:srgbClr val="CCCCFF">
                    <a:gamma/>
                    <a:tint val="60392"/>
                    <a:invGamma/>
                  </a:srgbClr>
                </a:gs>
              </a:gsLst>
              <a:lin ang="0" scaled="1"/>
            </a:gradFill>
            <a:ln w="25400">
              <a:noFill/>
            </a:ln>
          </c:spPr>
          <c:invertIfNegative val="0"/>
          <c:cat>
            <c:strRef>
              <c:f>TMF!$BJ$1:$BR$1</c:f>
              <c:strCache>
                <c:ptCount val="9"/>
                <c:pt idx="0">
                  <c:v>Kv.4 20</c:v>
                </c:pt>
                <c:pt idx="1">
                  <c:v>Kv.1 21</c:v>
                </c:pt>
                <c:pt idx="2">
                  <c:v>Kv.2 21</c:v>
                </c:pt>
                <c:pt idx="3">
                  <c:v>Kv.3 21</c:v>
                </c:pt>
                <c:pt idx="4">
                  <c:v>Kv.4 21</c:v>
                </c:pt>
                <c:pt idx="5">
                  <c:v>Kv.1 22</c:v>
                </c:pt>
                <c:pt idx="6">
                  <c:v>Kv.2 22</c:v>
                </c:pt>
                <c:pt idx="7">
                  <c:v>Kv.3 22</c:v>
                </c:pt>
                <c:pt idx="8">
                  <c:v>Kv.4 23</c:v>
                </c:pt>
              </c:strCache>
            </c:strRef>
          </c:cat>
          <c:val>
            <c:numRef>
              <c:f>TMF!$BJ$12:$BR$12</c:f>
              <c:numCache>
                <c:formatCode>#,##0</c:formatCode>
                <c:ptCount val="9"/>
                <c:pt idx="0">
                  <c:v>432900</c:v>
                </c:pt>
                <c:pt idx="1">
                  <c:v>441265</c:v>
                </c:pt>
                <c:pt idx="2">
                  <c:v>468783</c:v>
                </c:pt>
                <c:pt idx="3">
                  <c:v>349613.84144337918</c:v>
                </c:pt>
                <c:pt idx="4">
                  <c:v>405655</c:v>
                </c:pt>
                <c:pt idx="5">
                  <c:v>416187</c:v>
                </c:pt>
                <c:pt idx="6">
                  <c:v>398100</c:v>
                </c:pt>
                <c:pt idx="7">
                  <c:v>324404</c:v>
                </c:pt>
                <c:pt idx="8">
                  <c:v>332069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BC-4140-9079-C605471459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100"/>
        <c:axId val="536038319"/>
        <c:axId val="1"/>
      </c:barChart>
      <c:catAx>
        <c:axId val="53603831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#,##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536038319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3619102573267836"/>
          <c:y val="0.83461179194705926"/>
          <c:w val="0.82363191955091208"/>
          <c:h val="7.7696537932758436E-2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sv-S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397923875432526"/>
          <c:y val="8.4142660746171952E-2"/>
          <c:w val="0.78987687764464576"/>
          <c:h val="0.6487452654425154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TMF!$B$21</c:f>
              <c:strCache>
                <c:ptCount val="1"/>
                <c:pt idx="0">
                  <c:v>  småhustillv.</c:v>
                </c:pt>
              </c:strCache>
            </c:strRef>
          </c:tx>
          <c:spPr>
            <a:gradFill rotWithShape="0">
              <a:gsLst>
                <a:gs pos="0">
                  <a:srgbClr val="000080">
                    <a:gamma/>
                    <a:shade val="72941"/>
                    <a:invGamma/>
                  </a:srgbClr>
                </a:gs>
                <a:gs pos="50000">
                  <a:srgbClr val="000080"/>
                </a:gs>
                <a:gs pos="100000">
                  <a:srgbClr val="000080">
                    <a:gamma/>
                    <a:shade val="72941"/>
                    <a:invGamma/>
                  </a:srgbClr>
                </a:gs>
              </a:gsLst>
              <a:lin ang="0" scaled="1"/>
            </a:gradFill>
            <a:ln w="25400">
              <a:noFill/>
            </a:ln>
          </c:spPr>
          <c:invertIfNegative val="0"/>
          <c:cat>
            <c:strRef>
              <c:f>TMF!$J$2:$R$2</c:f>
              <c:strCache>
                <c:ptCount val="9"/>
                <c:pt idx="0">
                  <c:v>kv. 1-4 14</c:v>
                </c:pt>
                <c:pt idx="1">
                  <c:v>kv. 1-4 15</c:v>
                </c:pt>
                <c:pt idx="2">
                  <c:v>kv. 1-4 16</c:v>
                </c:pt>
                <c:pt idx="3">
                  <c:v>kv. 1-4 17</c:v>
                </c:pt>
                <c:pt idx="4">
                  <c:v>kv. 1-4 18</c:v>
                </c:pt>
                <c:pt idx="5">
                  <c:v>kv. 1-4 19</c:v>
                </c:pt>
                <c:pt idx="6">
                  <c:v>kv. 1-4 20</c:v>
                </c:pt>
                <c:pt idx="7">
                  <c:v>kv. 1-4 21</c:v>
                </c:pt>
                <c:pt idx="8">
                  <c:v>kv. 1-4 22</c:v>
                </c:pt>
              </c:strCache>
            </c:strRef>
          </c:cat>
          <c:val>
            <c:numRef>
              <c:f>TMF!$J$21:$R$21</c:f>
              <c:numCache>
                <c:formatCode>#,##0</c:formatCode>
                <c:ptCount val="9"/>
                <c:pt idx="0">
                  <c:v>99353</c:v>
                </c:pt>
                <c:pt idx="1">
                  <c:v>136658</c:v>
                </c:pt>
                <c:pt idx="2">
                  <c:v>185195</c:v>
                </c:pt>
                <c:pt idx="3">
                  <c:v>230656</c:v>
                </c:pt>
                <c:pt idx="4">
                  <c:v>239364</c:v>
                </c:pt>
                <c:pt idx="5">
                  <c:v>222437</c:v>
                </c:pt>
                <c:pt idx="6">
                  <c:v>241018</c:v>
                </c:pt>
                <c:pt idx="7">
                  <c:v>279059</c:v>
                </c:pt>
                <c:pt idx="8">
                  <c:v>278907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F9-4E8D-906B-617EA17D2985}"/>
            </c:ext>
          </c:extLst>
        </c:ser>
        <c:ser>
          <c:idx val="1"/>
          <c:order val="1"/>
          <c:tx>
            <c:strRef>
              <c:f>TMF!$B$22</c:f>
              <c:strCache>
                <c:ptCount val="1"/>
                <c:pt idx="0">
                  <c:v>  Objekt</c:v>
                </c:pt>
              </c:strCache>
            </c:strRef>
          </c:tx>
          <c:spPr>
            <a:gradFill rotWithShape="0">
              <a:gsLst>
                <a:gs pos="0">
                  <a:srgbClr val="9999FF">
                    <a:gamma/>
                    <a:shade val="46275"/>
                    <a:invGamma/>
                  </a:srgbClr>
                </a:gs>
                <a:gs pos="50000">
                  <a:srgbClr val="9999FF"/>
                </a:gs>
                <a:gs pos="100000">
                  <a:srgbClr val="9999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25400">
              <a:noFill/>
            </a:ln>
          </c:spPr>
          <c:invertIfNegative val="0"/>
          <c:cat>
            <c:strRef>
              <c:f>TMF!$J$2:$R$2</c:f>
              <c:strCache>
                <c:ptCount val="9"/>
                <c:pt idx="0">
                  <c:v>kv. 1-4 14</c:v>
                </c:pt>
                <c:pt idx="1">
                  <c:v>kv. 1-4 15</c:v>
                </c:pt>
                <c:pt idx="2">
                  <c:v>kv. 1-4 16</c:v>
                </c:pt>
                <c:pt idx="3">
                  <c:v>kv. 1-4 17</c:v>
                </c:pt>
                <c:pt idx="4">
                  <c:v>kv. 1-4 18</c:v>
                </c:pt>
                <c:pt idx="5">
                  <c:v>kv. 1-4 19</c:v>
                </c:pt>
                <c:pt idx="6">
                  <c:v>kv. 1-4 20</c:v>
                </c:pt>
                <c:pt idx="7">
                  <c:v>kv. 1-4 21</c:v>
                </c:pt>
                <c:pt idx="8">
                  <c:v>kv. 1-4 22</c:v>
                </c:pt>
              </c:strCache>
            </c:strRef>
          </c:cat>
          <c:val>
            <c:numRef>
              <c:f>TMF!$J$22:$R$22</c:f>
              <c:numCache>
                <c:formatCode>#,##0</c:formatCode>
                <c:ptCount val="9"/>
                <c:pt idx="0">
                  <c:v>697386.9682658735</c:v>
                </c:pt>
                <c:pt idx="1">
                  <c:v>814395</c:v>
                </c:pt>
                <c:pt idx="2">
                  <c:v>887606</c:v>
                </c:pt>
                <c:pt idx="3">
                  <c:v>1058143</c:v>
                </c:pt>
                <c:pt idx="4">
                  <c:v>1268101.4800732937</c:v>
                </c:pt>
                <c:pt idx="5">
                  <c:v>1194102</c:v>
                </c:pt>
                <c:pt idx="6">
                  <c:v>1129566</c:v>
                </c:pt>
                <c:pt idx="7">
                  <c:v>1131239.0030396222</c:v>
                </c:pt>
                <c:pt idx="8">
                  <c:v>1165777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F9-4E8D-906B-617EA17D2985}"/>
            </c:ext>
          </c:extLst>
        </c:ser>
        <c:ser>
          <c:idx val="2"/>
          <c:order val="2"/>
          <c:tx>
            <c:strRef>
              <c:f>TMF!$B$23</c:f>
              <c:strCache>
                <c:ptCount val="1"/>
                <c:pt idx="0">
                  <c:v>  Konsument</c:v>
                </c:pt>
              </c:strCache>
            </c:strRef>
          </c:tx>
          <c:spPr>
            <a:gradFill rotWithShape="0">
              <a:gsLst>
                <a:gs pos="0">
                  <a:srgbClr val="CCCCFF">
                    <a:gamma/>
                    <a:tint val="60392"/>
                    <a:invGamma/>
                  </a:srgbClr>
                </a:gs>
                <a:gs pos="50000">
                  <a:srgbClr val="CCCCFF"/>
                </a:gs>
                <a:gs pos="100000">
                  <a:srgbClr val="CCCCFF">
                    <a:gamma/>
                    <a:tint val="60392"/>
                    <a:invGamma/>
                  </a:srgbClr>
                </a:gs>
              </a:gsLst>
              <a:lin ang="0" scaled="1"/>
            </a:gradFill>
            <a:ln w="25400">
              <a:noFill/>
            </a:ln>
          </c:spPr>
          <c:invertIfNegative val="0"/>
          <c:cat>
            <c:strRef>
              <c:f>TMF!$J$2:$R$2</c:f>
              <c:strCache>
                <c:ptCount val="9"/>
                <c:pt idx="0">
                  <c:v>kv. 1-4 14</c:v>
                </c:pt>
                <c:pt idx="1">
                  <c:v>kv. 1-4 15</c:v>
                </c:pt>
                <c:pt idx="2">
                  <c:v>kv. 1-4 16</c:v>
                </c:pt>
                <c:pt idx="3">
                  <c:v>kv. 1-4 17</c:v>
                </c:pt>
                <c:pt idx="4">
                  <c:v>kv. 1-4 18</c:v>
                </c:pt>
                <c:pt idx="5">
                  <c:v>kv. 1-4 19</c:v>
                </c:pt>
                <c:pt idx="6">
                  <c:v>kv. 1-4 20</c:v>
                </c:pt>
                <c:pt idx="7">
                  <c:v>kv. 1-4 21</c:v>
                </c:pt>
                <c:pt idx="8">
                  <c:v>kv. 1-4 22</c:v>
                </c:pt>
              </c:strCache>
            </c:strRef>
          </c:cat>
          <c:val>
            <c:numRef>
              <c:f>TMF!$J$23:$R$23</c:f>
              <c:numCache>
                <c:formatCode>#,##0</c:formatCode>
                <c:ptCount val="9"/>
                <c:pt idx="0">
                  <c:v>1691584</c:v>
                </c:pt>
                <c:pt idx="1">
                  <c:v>1961908.4</c:v>
                </c:pt>
                <c:pt idx="2">
                  <c:v>1760105.3791368541</c:v>
                </c:pt>
                <c:pt idx="3">
                  <c:v>1859436.8177526891</c:v>
                </c:pt>
                <c:pt idx="4">
                  <c:v>1656446.5641677058</c:v>
                </c:pt>
                <c:pt idx="5">
                  <c:v>1629986.4002895984</c:v>
                </c:pt>
                <c:pt idx="6">
                  <c:v>1660815</c:v>
                </c:pt>
                <c:pt idx="7">
                  <c:v>1665316.8414433792</c:v>
                </c:pt>
                <c:pt idx="8">
                  <c:v>1470760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F9-4E8D-906B-617EA17D29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100"/>
        <c:axId val="525427247"/>
        <c:axId val="1"/>
      </c:barChart>
      <c:catAx>
        <c:axId val="52542724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#,##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525427247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2322051669611336"/>
          <c:y val="0.88857017872765909"/>
          <c:w val="0.84568188704038449"/>
          <c:h val="7.7696866839013556E-2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sv-S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925762571787584"/>
          <c:y val="8.0645288314781238E-2"/>
          <c:w val="0.80656440010457164"/>
          <c:h val="0.6486634821394505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TMF!$B$10</c:f>
              <c:strCache>
                <c:ptCount val="1"/>
                <c:pt idx="0">
                  <c:v>  småhustillv.</c:v>
                </c:pt>
              </c:strCache>
            </c:strRef>
          </c:tx>
          <c:spPr>
            <a:gradFill rotWithShape="0">
              <a:gsLst>
                <a:gs pos="0">
                  <a:srgbClr val="000080">
                    <a:gamma/>
                    <a:shade val="72941"/>
                    <a:invGamma/>
                  </a:srgbClr>
                </a:gs>
                <a:gs pos="50000">
                  <a:srgbClr val="000080"/>
                </a:gs>
                <a:gs pos="100000">
                  <a:srgbClr val="000080">
                    <a:gamma/>
                    <a:shade val="72941"/>
                    <a:invGamma/>
                  </a:srgbClr>
                </a:gs>
              </a:gsLst>
              <a:lin ang="0" scaled="1"/>
            </a:gradFill>
            <a:ln w="25400">
              <a:noFill/>
            </a:ln>
          </c:spPr>
          <c:invertIfNegative val="0"/>
          <c:cat>
            <c:strRef>
              <c:f>TMF!$BJ$1:$BR$1</c:f>
              <c:strCache>
                <c:ptCount val="9"/>
                <c:pt idx="0">
                  <c:v>Kv.4 20</c:v>
                </c:pt>
                <c:pt idx="1">
                  <c:v>Kv.1 21</c:v>
                </c:pt>
                <c:pt idx="2">
                  <c:v>Kv.2 21</c:v>
                </c:pt>
                <c:pt idx="3">
                  <c:v>Kv.3 21</c:v>
                </c:pt>
                <c:pt idx="4">
                  <c:v>Kv.4 21</c:v>
                </c:pt>
                <c:pt idx="5">
                  <c:v>Kv.1 22</c:v>
                </c:pt>
                <c:pt idx="6">
                  <c:v>Kv.2 22</c:v>
                </c:pt>
                <c:pt idx="7">
                  <c:v>Kv.3 22</c:v>
                </c:pt>
                <c:pt idx="8">
                  <c:v>Kv.4 23</c:v>
                </c:pt>
              </c:strCache>
            </c:strRef>
          </c:cat>
          <c:val>
            <c:numRef>
              <c:f>TMF!$BJ$36:$BR$36</c:f>
              <c:numCache>
                <c:formatCode>#,##0</c:formatCode>
                <c:ptCount val="9"/>
                <c:pt idx="0">
                  <c:v>123657.535</c:v>
                </c:pt>
                <c:pt idx="1">
                  <c:v>146009.802</c:v>
                </c:pt>
                <c:pt idx="2">
                  <c:v>145025.40100000001</c:v>
                </c:pt>
                <c:pt idx="3">
                  <c:v>130399.06</c:v>
                </c:pt>
                <c:pt idx="4">
                  <c:v>164148.6</c:v>
                </c:pt>
                <c:pt idx="5">
                  <c:v>180808.261</c:v>
                </c:pt>
                <c:pt idx="6">
                  <c:v>184189.628</c:v>
                </c:pt>
                <c:pt idx="7">
                  <c:v>143379.28200000001</c:v>
                </c:pt>
                <c:pt idx="8">
                  <c:v>178901.53899999999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0C-4635-AB04-EB7241B4A389}"/>
            </c:ext>
          </c:extLst>
        </c:ser>
        <c:ser>
          <c:idx val="1"/>
          <c:order val="1"/>
          <c:tx>
            <c:strRef>
              <c:f>TMF!$B$11</c:f>
              <c:strCache>
                <c:ptCount val="1"/>
                <c:pt idx="0">
                  <c:v>  Objekt</c:v>
                </c:pt>
              </c:strCache>
            </c:strRef>
          </c:tx>
          <c:spPr>
            <a:gradFill rotWithShape="0">
              <a:gsLst>
                <a:gs pos="0">
                  <a:srgbClr val="9999FF">
                    <a:gamma/>
                    <a:shade val="46275"/>
                    <a:invGamma/>
                  </a:srgbClr>
                </a:gs>
                <a:gs pos="50000">
                  <a:srgbClr val="9999FF"/>
                </a:gs>
                <a:gs pos="100000">
                  <a:srgbClr val="9999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25400">
              <a:noFill/>
            </a:ln>
          </c:spPr>
          <c:invertIfNegative val="0"/>
          <c:cat>
            <c:strRef>
              <c:f>TMF!$BJ$1:$BR$1</c:f>
              <c:strCache>
                <c:ptCount val="9"/>
                <c:pt idx="0">
                  <c:v>Kv.4 20</c:v>
                </c:pt>
                <c:pt idx="1">
                  <c:v>Kv.1 21</c:v>
                </c:pt>
                <c:pt idx="2">
                  <c:v>Kv.2 21</c:v>
                </c:pt>
                <c:pt idx="3">
                  <c:v>Kv.3 21</c:v>
                </c:pt>
                <c:pt idx="4">
                  <c:v>Kv.4 21</c:v>
                </c:pt>
                <c:pt idx="5">
                  <c:v>Kv.1 22</c:v>
                </c:pt>
                <c:pt idx="6">
                  <c:v>Kv.2 22</c:v>
                </c:pt>
                <c:pt idx="7">
                  <c:v>Kv.3 22</c:v>
                </c:pt>
                <c:pt idx="8">
                  <c:v>Kv.4 23</c:v>
                </c:pt>
              </c:strCache>
            </c:strRef>
          </c:cat>
          <c:val>
            <c:numRef>
              <c:f>TMF!$BJ$37:$BR$37</c:f>
              <c:numCache>
                <c:formatCode>#,##0</c:formatCode>
                <c:ptCount val="9"/>
                <c:pt idx="0">
                  <c:v>461793.58600000001</c:v>
                </c:pt>
                <c:pt idx="1">
                  <c:v>474970.59287070192</c:v>
                </c:pt>
                <c:pt idx="2">
                  <c:v>519532.21100000001</c:v>
                </c:pt>
                <c:pt idx="3">
                  <c:v>396441.89600000001</c:v>
                </c:pt>
                <c:pt idx="4">
                  <c:v>511869.272</c:v>
                </c:pt>
                <c:pt idx="5">
                  <c:v>541981.33700000006</c:v>
                </c:pt>
                <c:pt idx="6">
                  <c:v>591573.94099999999</c:v>
                </c:pt>
                <c:pt idx="7">
                  <c:v>463239.44400000002</c:v>
                </c:pt>
                <c:pt idx="8">
                  <c:v>665271.01500000001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0C-4635-AB04-EB7241B4A389}"/>
            </c:ext>
          </c:extLst>
        </c:ser>
        <c:ser>
          <c:idx val="2"/>
          <c:order val="2"/>
          <c:tx>
            <c:strRef>
              <c:f>TMF!$B$12</c:f>
              <c:strCache>
                <c:ptCount val="1"/>
                <c:pt idx="0">
                  <c:v>  Konsument</c:v>
                </c:pt>
              </c:strCache>
            </c:strRef>
          </c:tx>
          <c:spPr>
            <a:gradFill rotWithShape="0">
              <a:gsLst>
                <a:gs pos="0">
                  <a:srgbClr val="CCCCFF">
                    <a:gamma/>
                    <a:tint val="60392"/>
                    <a:invGamma/>
                  </a:srgbClr>
                </a:gs>
                <a:gs pos="50000">
                  <a:srgbClr val="CCCCFF"/>
                </a:gs>
                <a:gs pos="100000">
                  <a:srgbClr val="CCCCFF">
                    <a:gamma/>
                    <a:tint val="60392"/>
                    <a:invGamma/>
                  </a:srgbClr>
                </a:gs>
              </a:gsLst>
              <a:lin ang="0" scaled="1"/>
            </a:gradFill>
            <a:ln w="25400">
              <a:noFill/>
            </a:ln>
          </c:spPr>
          <c:invertIfNegative val="0"/>
          <c:cat>
            <c:strRef>
              <c:f>TMF!$BJ$1:$BR$1</c:f>
              <c:strCache>
                <c:ptCount val="9"/>
                <c:pt idx="0">
                  <c:v>Kv.4 20</c:v>
                </c:pt>
                <c:pt idx="1">
                  <c:v>Kv.1 21</c:v>
                </c:pt>
                <c:pt idx="2">
                  <c:v>Kv.2 21</c:v>
                </c:pt>
                <c:pt idx="3">
                  <c:v>Kv.3 21</c:v>
                </c:pt>
                <c:pt idx="4">
                  <c:v>Kv.4 21</c:v>
                </c:pt>
                <c:pt idx="5">
                  <c:v>Kv.1 22</c:v>
                </c:pt>
                <c:pt idx="6">
                  <c:v>Kv.2 22</c:v>
                </c:pt>
                <c:pt idx="7">
                  <c:v>Kv.3 22</c:v>
                </c:pt>
                <c:pt idx="8">
                  <c:v>Kv.4 23</c:v>
                </c:pt>
              </c:strCache>
            </c:strRef>
          </c:cat>
          <c:val>
            <c:numRef>
              <c:f>TMF!$BJ$38:$BR$38</c:f>
              <c:numCache>
                <c:formatCode>#,##0</c:formatCode>
                <c:ptCount val="9"/>
                <c:pt idx="0">
                  <c:v>837499.40537722094</c:v>
                </c:pt>
                <c:pt idx="1">
                  <c:v>898299.43937722105</c:v>
                </c:pt>
                <c:pt idx="2">
                  <c:v>972853.97137722094</c:v>
                </c:pt>
                <c:pt idx="3">
                  <c:v>720019.15537722094</c:v>
                </c:pt>
                <c:pt idx="4">
                  <c:v>893522.52899999998</c:v>
                </c:pt>
                <c:pt idx="5">
                  <c:v>887654.23499999999</c:v>
                </c:pt>
                <c:pt idx="6">
                  <c:v>981201.37</c:v>
                </c:pt>
                <c:pt idx="7">
                  <c:v>729379.96299999999</c:v>
                </c:pt>
                <c:pt idx="8">
                  <c:v>867374.38699999999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0C-4635-AB04-EB7241B4A3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100"/>
        <c:axId val="536038783"/>
        <c:axId val="1"/>
      </c:barChart>
      <c:catAx>
        <c:axId val="53603878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#,##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536038783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2109218490545824"/>
          <c:y val="0.85040122790137518"/>
          <c:w val="0.83267859374721009"/>
          <c:h val="8.9778179223856336E-2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sv-S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397923875432526"/>
          <c:y val="8.4142660746171952E-2"/>
          <c:w val="0.78987687764464576"/>
          <c:h val="0.6487452654425154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TMF!$B$47</c:f>
              <c:strCache>
                <c:ptCount val="1"/>
                <c:pt idx="0">
                  <c:v>  småhustillv.</c:v>
                </c:pt>
              </c:strCache>
            </c:strRef>
          </c:tx>
          <c:spPr>
            <a:gradFill rotWithShape="0">
              <a:gsLst>
                <a:gs pos="0">
                  <a:srgbClr val="000080">
                    <a:gamma/>
                    <a:shade val="72941"/>
                    <a:invGamma/>
                  </a:srgbClr>
                </a:gs>
                <a:gs pos="50000">
                  <a:srgbClr val="000080"/>
                </a:gs>
                <a:gs pos="100000">
                  <a:srgbClr val="000080">
                    <a:gamma/>
                    <a:shade val="72941"/>
                    <a:invGamma/>
                  </a:srgbClr>
                </a:gs>
              </a:gsLst>
              <a:lin ang="0" scaled="1"/>
            </a:gradFill>
            <a:ln w="25400">
              <a:noFill/>
            </a:ln>
          </c:spPr>
          <c:invertIfNegative val="0"/>
          <c:cat>
            <c:strRef>
              <c:f>TMF!$J$2:$R$2</c:f>
              <c:strCache>
                <c:ptCount val="9"/>
                <c:pt idx="0">
                  <c:v>kv. 1-4 14</c:v>
                </c:pt>
                <c:pt idx="1">
                  <c:v>kv. 1-4 15</c:v>
                </c:pt>
                <c:pt idx="2">
                  <c:v>kv. 1-4 16</c:v>
                </c:pt>
                <c:pt idx="3">
                  <c:v>kv. 1-4 17</c:v>
                </c:pt>
                <c:pt idx="4">
                  <c:v>kv. 1-4 18</c:v>
                </c:pt>
                <c:pt idx="5">
                  <c:v>kv. 1-4 19</c:v>
                </c:pt>
                <c:pt idx="6">
                  <c:v>kv. 1-4 20</c:v>
                </c:pt>
                <c:pt idx="7">
                  <c:v>kv. 1-4 21</c:v>
                </c:pt>
                <c:pt idx="8">
                  <c:v>kv. 1-4 22</c:v>
                </c:pt>
              </c:strCache>
            </c:strRef>
          </c:cat>
          <c:val>
            <c:numRef>
              <c:f>TMF!$J$47:$R$47</c:f>
              <c:numCache>
                <c:formatCode>#,##0</c:formatCode>
                <c:ptCount val="9"/>
                <c:pt idx="0">
                  <c:v>184301.73800000001</c:v>
                </c:pt>
                <c:pt idx="1">
                  <c:v>245434.859</c:v>
                </c:pt>
                <c:pt idx="2">
                  <c:v>337390.60499999998</c:v>
                </c:pt>
                <c:pt idx="3">
                  <c:v>422824.652</c:v>
                </c:pt>
                <c:pt idx="4">
                  <c:v>455490.54800000001</c:v>
                </c:pt>
                <c:pt idx="5">
                  <c:v>427198.50800000003</c:v>
                </c:pt>
                <c:pt idx="6">
                  <c:v>479594.39199999999</c:v>
                </c:pt>
                <c:pt idx="7">
                  <c:v>585582.86300000001</c:v>
                </c:pt>
                <c:pt idx="8">
                  <c:v>687278.71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13-4995-AF8E-330AB134D07A}"/>
            </c:ext>
          </c:extLst>
        </c:ser>
        <c:ser>
          <c:idx val="1"/>
          <c:order val="1"/>
          <c:tx>
            <c:strRef>
              <c:f>TMF!$B$48</c:f>
              <c:strCache>
                <c:ptCount val="1"/>
                <c:pt idx="0">
                  <c:v>  Objekt</c:v>
                </c:pt>
              </c:strCache>
            </c:strRef>
          </c:tx>
          <c:spPr>
            <a:gradFill rotWithShape="0">
              <a:gsLst>
                <a:gs pos="0">
                  <a:srgbClr val="9999FF">
                    <a:gamma/>
                    <a:shade val="46275"/>
                    <a:invGamma/>
                  </a:srgbClr>
                </a:gs>
                <a:gs pos="50000">
                  <a:srgbClr val="9999FF"/>
                </a:gs>
                <a:gs pos="100000">
                  <a:srgbClr val="9999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25400">
              <a:noFill/>
            </a:ln>
          </c:spPr>
          <c:invertIfNegative val="0"/>
          <c:cat>
            <c:strRef>
              <c:f>TMF!$J$2:$R$2</c:f>
              <c:strCache>
                <c:ptCount val="9"/>
                <c:pt idx="0">
                  <c:v>kv. 1-4 14</c:v>
                </c:pt>
                <c:pt idx="1">
                  <c:v>kv. 1-4 15</c:v>
                </c:pt>
                <c:pt idx="2">
                  <c:v>kv. 1-4 16</c:v>
                </c:pt>
                <c:pt idx="3">
                  <c:v>kv. 1-4 17</c:v>
                </c:pt>
                <c:pt idx="4">
                  <c:v>kv. 1-4 18</c:v>
                </c:pt>
                <c:pt idx="5">
                  <c:v>kv. 1-4 19</c:v>
                </c:pt>
                <c:pt idx="6">
                  <c:v>kv. 1-4 20</c:v>
                </c:pt>
                <c:pt idx="7">
                  <c:v>kv. 1-4 21</c:v>
                </c:pt>
                <c:pt idx="8">
                  <c:v>kv. 1-4 22</c:v>
                </c:pt>
              </c:strCache>
            </c:strRef>
          </c:cat>
          <c:val>
            <c:numRef>
              <c:f>TMF!$J$48:$R$48</c:f>
              <c:numCache>
                <c:formatCode>#,##0</c:formatCode>
                <c:ptCount val="9"/>
                <c:pt idx="0">
                  <c:v>1103563.0977175643</c:v>
                </c:pt>
                <c:pt idx="1">
                  <c:v>1348829.754</c:v>
                </c:pt>
                <c:pt idx="2">
                  <c:v>1411315.42</c:v>
                </c:pt>
                <c:pt idx="3">
                  <c:v>1650820.9850000001</c:v>
                </c:pt>
                <c:pt idx="4">
                  <c:v>1903117.0645473655</c:v>
                </c:pt>
                <c:pt idx="5">
                  <c:v>1889658.8890000002</c:v>
                </c:pt>
                <c:pt idx="6">
                  <c:v>1826274.3149999999</c:v>
                </c:pt>
                <c:pt idx="7">
                  <c:v>1902813.9718707018</c:v>
                </c:pt>
                <c:pt idx="8">
                  <c:v>2262065.7370000002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13-4995-AF8E-330AB134D07A}"/>
            </c:ext>
          </c:extLst>
        </c:ser>
        <c:ser>
          <c:idx val="2"/>
          <c:order val="2"/>
          <c:tx>
            <c:strRef>
              <c:f>TMF!$B$49</c:f>
              <c:strCache>
                <c:ptCount val="1"/>
                <c:pt idx="0">
                  <c:v>  Konsument</c:v>
                </c:pt>
              </c:strCache>
            </c:strRef>
          </c:tx>
          <c:spPr>
            <a:gradFill rotWithShape="0">
              <a:gsLst>
                <a:gs pos="0">
                  <a:srgbClr val="CCCCFF">
                    <a:gamma/>
                    <a:tint val="60392"/>
                    <a:invGamma/>
                  </a:srgbClr>
                </a:gs>
                <a:gs pos="50000">
                  <a:srgbClr val="CCCCFF"/>
                </a:gs>
                <a:gs pos="100000">
                  <a:srgbClr val="CCCCFF">
                    <a:gamma/>
                    <a:tint val="60392"/>
                    <a:invGamma/>
                  </a:srgbClr>
                </a:gs>
              </a:gsLst>
              <a:lin ang="0" scaled="1"/>
            </a:gradFill>
            <a:ln w="25400">
              <a:noFill/>
            </a:ln>
          </c:spPr>
          <c:invertIfNegative val="0"/>
          <c:cat>
            <c:strRef>
              <c:f>TMF!$J$2:$R$2</c:f>
              <c:strCache>
                <c:ptCount val="9"/>
                <c:pt idx="0">
                  <c:v>kv. 1-4 14</c:v>
                </c:pt>
                <c:pt idx="1">
                  <c:v>kv. 1-4 15</c:v>
                </c:pt>
                <c:pt idx="2">
                  <c:v>kv. 1-4 16</c:v>
                </c:pt>
                <c:pt idx="3">
                  <c:v>kv. 1-4 17</c:v>
                </c:pt>
                <c:pt idx="4">
                  <c:v>kv. 1-4 18</c:v>
                </c:pt>
                <c:pt idx="5">
                  <c:v>kv. 1-4 19</c:v>
                </c:pt>
                <c:pt idx="6">
                  <c:v>kv. 1-4 20</c:v>
                </c:pt>
                <c:pt idx="7">
                  <c:v>kv. 1-4 21</c:v>
                </c:pt>
                <c:pt idx="8">
                  <c:v>kv. 1-4 22</c:v>
                </c:pt>
              </c:strCache>
            </c:strRef>
          </c:cat>
          <c:val>
            <c:numRef>
              <c:f>TMF!$J$49:$R$49</c:f>
              <c:numCache>
                <c:formatCode>#,##0</c:formatCode>
                <c:ptCount val="9"/>
                <c:pt idx="0">
                  <c:v>2580721.0181873539</c:v>
                </c:pt>
                <c:pt idx="1">
                  <c:v>3229102.8637665086</c:v>
                </c:pt>
                <c:pt idx="2">
                  <c:v>2988384.967374485</c:v>
                </c:pt>
                <c:pt idx="3">
                  <c:v>3049738.1279299175</c:v>
                </c:pt>
                <c:pt idx="4">
                  <c:v>2902713.6204490652</c:v>
                </c:pt>
                <c:pt idx="5">
                  <c:v>2954870.4428237844</c:v>
                </c:pt>
                <c:pt idx="6">
                  <c:v>3127603.3395088837</c:v>
                </c:pt>
                <c:pt idx="7">
                  <c:v>3484695.0951316631</c:v>
                </c:pt>
                <c:pt idx="8">
                  <c:v>3465609.9550000001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C13-4995-AF8E-330AB134D0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100"/>
        <c:axId val="525426783"/>
        <c:axId val="1"/>
      </c:barChart>
      <c:catAx>
        <c:axId val="52542678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#,##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525426783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2322051669611336"/>
          <c:y val="0.88856984982140397"/>
          <c:w val="0.84568188704038449"/>
          <c:h val="7.7696537932758436E-2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sv-S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BC52FC-FE2F-4CD1-A80C-E0790D066BC1}" type="datetimeFigureOut">
              <a:rPr lang="sv-SE" smtClean="0"/>
              <a:t>2023-03-17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7584B-C56B-42A5-9B02-987089138A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5199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Prognoscentret-logo-color-100m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542925"/>
            <a:ext cx="4284663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ktangel 7"/>
          <p:cNvSpPr/>
          <p:nvPr/>
        </p:nvSpPr>
        <p:spPr>
          <a:xfrm>
            <a:off x="0" y="0"/>
            <a:ext cx="9144000" cy="107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cxnSp>
        <p:nvCxnSpPr>
          <p:cNvPr id="9" name="Rak 8"/>
          <p:cNvCxnSpPr/>
          <p:nvPr/>
        </p:nvCxnSpPr>
        <p:spPr>
          <a:xfrm>
            <a:off x="1603375" y="3933825"/>
            <a:ext cx="6726238" cy="0"/>
          </a:xfrm>
          <a:prstGeom prst="line">
            <a:avLst/>
          </a:prstGeom>
          <a:ln>
            <a:solidFill>
              <a:schemeClr val="bg2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Rak 9"/>
          <p:cNvCxnSpPr/>
          <p:nvPr/>
        </p:nvCxnSpPr>
        <p:spPr>
          <a:xfrm>
            <a:off x="1603375" y="4564063"/>
            <a:ext cx="6726238" cy="0"/>
          </a:xfrm>
          <a:prstGeom prst="line">
            <a:avLst/>
          </a:prstGeom>
          <a:ln>
            <a:solidFill>
              <a:schemeClr val="bg2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603710" y="2822033"/>
            <a:ext cx="6726577" cy="1000442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603709" y="4704280"/>
            <a:ext cx="6726579" cy="1352360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1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603710" y="4031778"/>
            <a:ext cx="3289668" cy="417386"/>
          </a:xfrm>
        </p:spPr>
        <p:txBody>
          <a:bodyPr>
            <a:normAutofit/>
          </a:bodyPr>
          <a:lstStyle>
            <a:lvl1pPr marL="0" indent="0">
              <a:buNone/>
              <a:defRPr sz="10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text 3"/>
          <p:cNvSpPr>
            <a:spLocks noGrp="1"/>
          </p:cNvSpPr>
          <p:nvPr>
            <p:ph type="body" sz="half" idx="10"/>
          </p:nvPr>
        </p:nvSpPr>
        <p:spPr>
          <a:xfrm>
            <a:off x="5040618" y="4031778"/>
            <a:ext cx="3289669" cy="417386"/>
          </a:xfrm>
        </p:spPr>
        <p:txBody>
          <a:bodyPr>
            <a:normAutofit/>
          </a:bodyPr>
          <a:lstStyle>
            <a:lvl1pPr marL="0" indent="0">
              <a:buNone/>
              <a:defRPr sz="1000" b="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9" name="Platshållare för text 3"/>
          <p:cNvSpPr>
            <a:spLocks noGrp="1"/>
          </p:cNvSpPr>
          <p:nvPr>
            <p:ph type="body" sz="half" idx="11"/>
          </p:nvPr>
        </p:nvSpPr>
        <p:spPr>
          <a:xfrm>
            <a:off x="1603710" y="2644748"/>
            <a:ext cx="6726578" cy="310817"/>
          </a:xfrm>
        </p:spPr>
        <p:txBody>
          <a:bodyPr>
            <a:normAutofit/>
          </a:bodyPr>
          <a:lstStyle>
            <a:lvl1pPr marL="0" indent="0">
              <a:buNone/>
              <a:defRPr sz="1200" b="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783651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0" y="0"/>
            <a:ext cx="9144000" cy="107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6" name="Bildobjekt 7" descr="Prognoscentret-symbol-colo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344488"/>
            <a:ext cx="604838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Rak 6"/>
          <p:cNvCxnSpPr/>
          <p:nvPr/>
        </p:nvCxnSpPr>
        <p:spPr>
          <a:xfrm>
            <a:off x="960438" y="6445250"/>
            <a:ext cx="0" cy="412750"/>
          </a:xfrm>
          <a:prstGeom prst="line">
            <a:avLst/>
          </a:prstGeom>
          <a:ln>
            <a:solidFill>
              <a:schemeClr val="bg2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Rak 7"/>
          <p:cNvCxnSpPr/>
          <p:nvPr/>
        </p:nvCxnSpPr>
        <p:spPr>
          <a:xfrm>
            <a:off x="2808288" y="6445250"/>
            <a:ext cx="0" cy="412750"/>
          </a:xfrm>
          <a:prstGeom prst="line">
            <a:avLst/>
          </a:prstGeom>
          <a:ln>
            <a:solidFill>
              <a:schemeClr val="bg2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Rak 8"/>
          <p:cNvCxnSpPr/>
          <p:nvPr/>
        </p:nvCxnSpPr>
        <p:spPr>
          <a:xfrm flipH="1">
            <a:off x="8355013" y="6445250"/>
            <a:ext cx="4762" cy="412750"/>
          </a:xfrm>
          <a:prstGeom prst="line">
            <a:avLst/>
          </a:prstGeom>
          <a:ln>
            <a:solidFill>
              <a:schemeClr val="bg2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59802" y="940118"/>
            <a:ext cx="7726998" cy="1000442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59802" y="2092960"/>
            <a:ext cx="7726998" cy="3809683"/>
          </a:xfrm>
        </p:spPr>
        <p:txBody>
          <a:bodyPr/>
          <a:lstStyle>
            <a:lvl1pPr marL="254000" indent="-254000">
              <a:buClr>
                <a:schemeClr val="accent1"/>
              </a:buClr>
              <a:defRPr/>
            </a:lvl1pPr>
            <a:lvl2pPr marL="536575" indent="-268288" defTabSz="536575">
              <a:buClr>
                <a:schemeClr val="accent1"/>
              </a:buClr>
              <a:defRPr/>
            </a:lvl2pPr>
            <a:lvl3pPr marL="715963" indent="-179388">
              <a:buClr>
                <a:schemeClr val="accent1"/>
              </a:buClr>
              <a:defRPr/>
            </a:lvl3pPr>
            <a:lvl4pPr marL="965200" indent="-231775" defTabSz="528638">
              <a:buClr>
                <a:schemeClr val="accent1"/>
              </a:buClr>
              <a:defRPr/>
            </a:lvl4pPr>
            <a:lvl5pPr marL="1162050" indent="-193675">
              <a:buClr>
                <a:schemeClr val="accent1"/>
              </a:buCl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3"/>
          <p:cNvSpPr>
            <a:spLocks noGrp="1"/>
          </p:cNvSpPr>
          <p:nvPr>
            <p:ph type="body" sz="half" idx="13"/>
          </p:nvPr>
        </p:nvSpPr>
        <p:spPr>
          <a:xfrm>
            <a:off x="959802" y="516348"/>
            <a:ext cx="7726998" cy="310817"/>
          </a:xfrm>
        </p:spPr>
        <p:txBody>
          <a:bodyPr>
            <a:normAutofit/>
          </a:bodyPr>
          <a:lstStyle>
            <a:lvl1pPr marL="0" indent="0">
              <a:buNone/>
              <a:defRPr sz="1200" b="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4"/>
          </p:nvPr>
        </p:nvSpPr>
        <p:spPr>
          <a:xfrm>
            <a:off x="2852738" y="6391275"/>
            <a:ext cx="1390650" cy="254000"/>
          </a:xfrm>
        </p:spPr>
        <p:txBody>
          <a:bodyPr/>
          <a:lstStyle>
            <a:lvl1pPr>
              <a:defRPr b="1">
                <a:solidFill>
                  <a:srgbClr val="7F7F7F"/>
                </a:solidFill>
              </a:defRPr>
            </a:lvl1pPr>
          </a:lstStyle>
          <a:p>
            <a:r>
              <a:rPr lang="sv-SE" altLang="sv-SE"/>
              <a:t>Datum</a:t>
            </a:r>
            <a:r>
              <a:rPr lang="sv-SE" altLang="sv-SE" b="0"/>
              <a:t> </a:t>
            </a:r>
            <a:fld id="{68892D33-CE01-4875-9E80-CFC4402A2305}" type="datetime1">
              <a:rPr lang="sv-SE" altLang="sv-SE" b="0"/>
              <a:pPr/>
              <a:t>2023-03-17</a:t>
            </a:fld>
            <a:endParaRPr lang="sv-SE" altLang="sv-SE" b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5"/>
          </p:nvPr>
        </p:nvSpPr>
        <p:spPr>
          <a:xfrm>
            <a:off x="995363" y="6391275"/>
            <a:ext cx="1685925" cy="254000"/>
          </a:xfrm>
        </p:spPr>
        <p:txBody>
          <a:bodyPr/>
          <a:lstStyle>
            <a:lvl1pPr algn="l">
              <a:defRPr sz="900" b="1" dirty="0" smtClean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sv-SE"/>
              <a:t>Prognoscentret AB</a:t>
            </a:r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6"/>
          </p:nvPr>
        </p:nvSpPr>
        <p:spPr>
          <a:xfrm>
            <a:off x="8355013" y="6391275"/>
            <a:ext cx="457200" cy="254000"/>
          </a:xfrm>
        </p:spPr>
        <p:txBody>
          <a:bodyPr/>
          <a:lstStyle>
            <a:lvl1pPr algn="l">
              <a:defRPr>
                <a:solidFill>
                  <a:srgbClr val="7F7F7F"/>
                </a:solidFill>
              </a:defRPr>
            </a:lvl1pPr>
          </a:lstStyle>
          <a:p>
            <a:fld id="{31FB0B97-F7EF-4B36-96A1-AD6F2C0E1256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620639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0" y="0"/>
            <a:ext cx="9144000" cy="107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7" name="Bildobjekt 7" descr="Prognoscentret-symbol-colo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344488"/>
            <a:ext cx="604838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Rak 9"/>
          <p:cNvCxnSpPr/>
          <p:nvPr/>
        </p:nvCxnSpPr>
        <p:spPr>
          <a:xfrm>
            <a:off x="960438" y="6445250"/>
            <a:ext cx="0" cy="412750"/>
          </a:xfrm>
          <a:prstGeom prst="line">
            <a:avLst/>
          </a:prstGeom>
          <a:ln>
            <a:solidFill>
              <a:schemeClr val="bg2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2808288" y="6445250"/>
            <a:ext cx="0" cy="412750"/>
          </a:xfrm>
          <a:prstGeom prst="line">
            <a:avLst/>
          </a:prstGeom>
          <a:ln>
            <a:solidFill>
              <a:schemeClr val="bg2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 flipH="1">
            <a:off x="8355013" y="6445250"/>
            <a:ext cx="4762" cy="412750"/>
          </a:xfrm>
          <a:prstGeom prst="line">
            <a:avLst/>
          </a:prstGeom>
          <a:ln>
            <a:solidFill>
              <a:schemeClr val="bg2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959802" y="940118"/>
            <a:ext cx="7726998" cy="1000442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9" name="Platshållare för innehåll 2"/>
          <p:cNvSpPr>
            <a:spLocks noGrp="1"/>
          </p:cNvSpPr>
          <p:nvPr>
            <p:ph idx="1"/>
          </p:nvPr>
        </p:nvSpPr>
        <p:spPr>
          <a:xfrm>
            <a:off x="959802" y="2092960"/>
            <a:ext cx="3729220" cy="3809683"/>
          </a:xfrm>
        </p:spPr>
        <p:txBody>
          <a:bodyPr/>
          <a:lstStyle>
            <a:lvl1pPr marL="254000" indent="-254000">
              <a:buClr>
                <a:schemeClr val="accent1"/>
              </a:buClr>
              <a:defRPr/>
            </a:lvl1pPr>
            <a:lvl2pPr marL="536575" indent="-268288" defTabSz="536575">
              <a:buClr>
                <a:schemeClr val="accent1"/>
              </a:buClr>
              <a:defRPr/>
            </a:lvl2pPr>
            <a:lvl3pPr marL="715963" indent="-179388">
              <a:buClr>
                <a:schemeClr val="accent1"/>
              </a:buClr>
              <a:defRPr/>
            </a:lvl3pPr>
            <a:lvl4pPr marL="965200" indent="-231775" defTabSz="528638">
              <a:buClr>
                <a:schemeClr val="accent1"/>
              </a:buClr>
              <a:defRPr/>
            </a:lvl4pPr>
            <a:lvl5pPr marL="1162050" indent="-193675">
              <a:buClr>
                <a:schemeClr val="accent1"/>
              </a:buCl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5" name="Platshållare för text 3"/>
          <p:cNvSpPr>
            <a:spLocks noGrp="1"/>
          </p:cNvSpPr>
          <p:nvPr>
            <p:ph type="body" sz="half" idx="13"/>
          </p:nvPr>
        </p:nvSpPr>
        <p:spPr>
          <a:xfrm>
            <a:off x="959802" y="516348"/>
            <a:ext cx="7726998" cy="310817"/>
          </a:xfrm>
        </p:spPr>
        <p:txBody>
          <a:bodyPr>
            <a:normAutofit/>
          </a:bodyPr>
          <a:lstStyle>
            <a:lvl1pPr marL="0" indent="0">
              <a:buNone/>
              <a:defRPr sz="1200" b="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9" name="Platshållare för innehåll 2"/>
          <p:cNvSpPr>
            <a:spLocks noGrp="1"/>
          </p:cNvSpPr>
          <p:nvPr>
            <p:ph idx="14"/>
          </p:nvPr>
        </p:nvSpPr>
        <p:spPr>
          <a:xfrm>
            <a:off x="4957664" y="2092960"/>
            <a:ext cx="3729136" cy="3809683"/>
          </a:xfrm>
        </p:spPr>
        <p:txBody>
          <a:bodyPr/>
          <a:lstStyle>
            <a:lvl1pPr marL="254000" indent="-254000">
              <a:buClr>
                <a:schemeClr val="accent1"/>
              </a:buClr>
              <a:defRPr/>
            </a:lvl1pPr>
            <a:lvl2pPr marL="536575" indent="-268288" defTabSz="536575">
              <a:buClr>
                <a:schemeClr val="accent1"/>
              </a:buClr>
              <a:defRPr/>
            </a:lvl2pPr>
            <a:lvl3pPr marL="715963" indent="-179388">
              <a:buClr>
                <a:schemeClr val="accent1"/>
              </a:buClr>
              <a:defRPr/>
            </a:lvl3pPr>
            <a:lvl4pPr marL="965200" indent="-231775" defTabSz="528638">
              <a:buClr>
                <a:schemeClr val="accent1"/>
              </a:buClr>
              <a:defRPr/>
            </a:lvl4pPr>
            <a:lvl5pPr marL="1162050" indent="-193675">
              <a:buClr>
                <a:schemeClr val="accent1"/>
              </a:buCl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5"/>
          </p:nvPr>
        </p:nvSpPr>
        <p:spPr>
          <a:xfrm>
            <a:off x="2852738" y="6391275"/>
            <a:ext cx="1390650" cy="254000"/>
          </a:xfrm>
        </p:spPr>
        <p:txBody>
          <a:bodyPr/>
          <a:lstStyle>
            <a:lvl1pPr>
              <a:defRPr b="1">
                <a:solidFill>
                  <a:srgbClr val="7F7F7F"/>
                </a:solidFill>
              </a:defRPr>
            </a:lvl1pPr>
          </a:lstStyle>
          <a:p>
            <a:r>
              <a:rPr lang="sv-SE" altLang="sv-SE"/>
              <a:t>Datum</a:t>
            </a:r>
            <a:r>
              <a:rPr lang="sv-SE" altLang="sv-SE" b="0"/>
              <a:t> </a:t>
            </a:r>
            <a:fld id="{4897D734-87C7-46EE-B44D-6AF68D6BD20B}" type="datetime1">
              <a:rPr lang="sv-SE" altLang="sv-SE" b="0"/>
              <a:pPr/>
              <a:t>2023-03-17</a:t>
            </a:fld>
            <a:endParaRPr lang="sv-SE" altLang="sv-SE" b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6"/>
          </p:nvPr>
        </p:nvSpPr>
        <p:spPr>
          <a:xfrm>
            <a:off x="995363" y="6391275"/>
            <a:ext cx="1685925" cy="254000"/>
          </a:xfrm>
        </p:spPr>
        <p:txBody>
          <a:bodyPr/>
          <a:lstStyle>
            <a:lvl1pPr algn="l">
              <a:defRPr sz="900" b="1" dirty="0" smtClean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sv-SE"/>
              <a:t>Prognoscentret AB</a:t>
            </a:r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7"/>
          </p:nvPr>
        </p:nvSpPr>
        <p:spPr>
          <a:xfrm>
            <a:off x="8355013" y="6391275"/>
            <a:ext cx="457200" cy="254000"/>
          </a:xfrm>
        </p:spPr>
        <p:txBody>
          <a:bodyPr/>
          <a:lstStyle>
            <a:lvl1pPr algn="l">
              <a:defRPr>
                <a:solidFill>
                  <a:srgbClr val="7F7F7F"/>
                </a:solidFill>
              </a:defRPr>
            </a:lvl1pPr>
          </a:lstStyle>
          <a:p>
            <a:fld id="{B8050853-53E0-4368-9256-35CF48CBAF13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03959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6" descr="Prognoscentret-logo-color-100m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542925"/>
            <a:ext cx="4284663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ktangel 4"/>
          <p:cNvSpPr/>
          <p:nvPr/>
        </p:nvSpPr>
        <p:spPr>
          <a:xfrm>
            <a:off x="0" y="0"/>
            <a:ext cx="9144000" cy="107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cxnSp>
        <p:nvCxnSpPr>
          <p:cNvPr id="6" name="Rak 5"/>
          <p:cNvCxnSpPr/>
          <p:nvPr/>
        </p:nvCxnSpPr>
        <p:spPr>
          <a:xfrm>
            <a:off x="1603375" y="3933825"/>
            <a:ext cx="6726238" cy="0"/>
          </a:xfrm>
          <a:prstGeom prst="line">
            <a:avLst/>
          </a:prstGeom>
          <a:ln>
            <a:solidFill>
              <a:schemeClr val="bg2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Rak 6"/>
          <p:cNvCxnSpPr/>
          <p:nvPr/>
        </p:nvCxnSpPr>
        <p:spPr>
          <a:xfrm>
            <a:off x="1603375" y="3119438"/>
            <a:ext cx="6726238" cy="0"/>
          </a:xfrm>
          <a:prstGeom prst="line">
            <a:avLst/>
          </a:prstGeom>
          <a:ln w="57150" cmpd="sng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1603710" y="3268051"/>
            <a:ext cx="6726577" cy="554423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0" name="Underrubrik 2"/>
          <p:cNvSpPr>
            <a:spLocks noGrp="1"/>
          </p:cNvSpPr>
          <p:nvPr>
            <p:ph type="subTitle" idx="1"/>
          </p:nvPr>
        </p:nvSpPr>
        <p:spPr>
          <a:xfrm>
            <a:off x="1603709" y="4044840"/>
            <a:ext cx="6726579" cy="934878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96305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0"/>
            <a:ext cx="9144000" cy="107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5" name="Bildobjekt 7" descr="Prognoscentret-symbol-colo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344488"/>
            <a:ext cx="604838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Rak 6"/>
          <p:cNvCxnSpPr/>
          <p:nvPr/>
        </p:nvCxnSpPr>
        <p:spPr>
          <a:xfrm>
            <a:off x="960438" y="6445250"/>
            <a:ext cx="0" cy="412750"/>
          </a:xfrm>
          <a:prstGeom prst="line">
            <a:avLst/>
          </a:prstGeom>
          <a:ln>
            <a:solidFill>
              <a:schemeClr val="bg2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Rak 7"/>
          <p:cNvCxnSpPr/>
          <p:nvPr/>
        </p:nvCxnSpPr>
        <p:spPr>
          <a:xfrm>
            <a:off x="2808288" y="6445250"/>
            <a:ext cx="0" cy="412750"/>
          </a:xfrm>
          <a:prstGeom prst="line">
            <a:avLst/>
          </a:prstGeom>
          <a:ln>
            <a:solidFill>
              <a:schemeClr val="bg2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Rak 8"/>
          <p:cNvCxnSpPr/>
          <p:nvPr/>
        </p:nvCxnSpPr>
        <p:spPr>
          <a:xfrm flipH="1">
            <a:off x="8355013" y="6445250"/>
            <a:ext cx="4762" cy="412750"/>
          </a:xfrm>
          <a:prstGeom prst="line">
            <a:avLst/>
          </a:prstGeom>
          <a:ln>
            <a:solidFill>
              <a:schemeClr val="bg2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959802" y="940118"/>
            <a:ext cx="7726998" cy="1000442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3" name="Platshållare för text 3"/>
          <p:cNvSpPr>
            <a:spLocks noGrp="1"/>
          </p:cNvSpPr>
          <p:nvPr>
            <p:ph type="body" sz="half" idx="13"/>
          </p:nvPr>
        </p:nvSpPr>
        <p:spPr>
          <a:xfrm>
            <a:off x="959802" y="516348"/>
            <a:ext cx="7726998" cy="310817"/>
          </a:xfrm>
        </p:spPr>
        <p:txBody>
          <a:bodyPr>
            <a:normAutofit/>
          </a:bodyPr>
          <a:lstStyle>
            <a:lvl1pPr marL="0" indent="0">
              <a:buNone/>
              <a:defRPr sz="1200" b="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4"/>
          </p:nvPr>
        </p:nvSpPr>
        <p:spPr>
          <a:xfrm>
            <a:off x="2852738" y="6391275"/>
            <a:ext cx="1390650" cy="254000"/>
          </a:xfrm>
        </p:spPr>
        <p:txBody>
          <a:bodyPr/>
          <a:lstStyle>
            <a:lvl1pPr>
              <a:defRPr b="1">
                <a:solidFill>
                  <a:srgbClr val="7F7F7F"/>
                </a:solidFill>
              </a:defRPr>
            </a:lvl1pPr>
          </a:lstStyle>
          <a:p>
            <a:r>
              <a:rPr lang="sv-SE" altLang="sv-SE"/>
              <a:t>Datum</a:t>
            </a:r>
            <a:r>
              <a:rPr lang="sv-SE" altLang="sv-SE" b="0"/>
              <a:t> </a:t>
            </a:r>
            <a:fld id="{1BCBBEE5-ED4F-4BD4-B9D5-19EB1E371903}" type="datetime1">
              <a:rPr lang="sv-SE" altLang="sv-SE" b="0"/>
              <a:pPr/>
              <a:t>2023-03-17</a:t>
            </a:fld>
            <a:endParaRPr lang="sv-SE" altLang="sv-SE" b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5"/>
          </p:nvPr>
        </p:nvSpPr>
        <p:spPr>
          <a:xfrm>
            <a:off x="995363" y="6391275"/>
            <a:ext cx="1685925" cy="254000"/>
          </a:xfrm>
        </p:spPr>
        <p:txBody>
          <a:bodyPr/>
          <a:lstStyle>
            <a:lvl1pPr algn="l">
              <a:defRPr sz="900" b="1" dirty="0" smtClean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sv-SE"/>
              <a:t>Prognoscentret AB</a:t>
            </a:r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6"/>
          </p:nvPr>
        </p:nvSpPr>
        <p:spPr>
          <a:xfrm>
            <a:off x="8355013" y="6391275"/>
            <a:ext cx="457200" cy="254000"/>
          </a:xfrm>
        </p:spPr>
        <p:txBody>
          <a:bodyPr/>
          <a:lstStyle>
            <a:lvl1pPr algn="l">
              <a:defRPr>
                <a:solidFill>
                  <a:srgbClr val="7F7F7F"/>
                </a:solidFill>
              </a:defRPr>
            </a:lvl1pPr>
          </a:lstStyle>
          <a:p>
            <a:fld id="{8AA6F4EA-C484-4BAC-A71F-BE71AFE3C1ED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07380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0" y="0"/>
            <a:ext cx="9144000" cy="107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6" name="Bildobjekt 7" descr="Prognoscentret-symbol-colo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344488"/>
            <a:ext cx="604838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Rak 6"/>
          <p:cNvCxnSpPr/>
          <p:nvPr/>
        </p:nvCxnSpPr>
        <p:spPr>
          <a:xfrm>
            <a:off x="960438" y="6445250"/>
            <a:ext cx="0" cy="412750"/>
          </a:xfrm>
          <a:prstGeom prst="line">
            <a:avLst/>
          </a:prstGeom>
          <a:ln>
            <a:solidFill>
              <a:schemeClr val="bg2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Rak 7"/>
          <p:cNvCxnSpPr/>
          <p:nvPr/>
        </p:nvCxnSpPr>
        <p:spPr>
          <a:xfrm>
            <a:off x="2808288" y="6445250"/>
            <a:ext cx="0" cy="412750"/>
          </a:xfrm>
          <a:prstGeom prst="line">
            <a:avLst/>
          </a:prstGeom>
          <a:ln>
            <a:solidFill>
              <a:schemeClr val="bg2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Rak 9"/>
          <p:cNvCxnSpPr/>
          <p:nvPr/>
        </p:nvCxnSpPr>
        <p:spPr>
          <a:xfrm flipH="1">
            <a:off x="8355013" y="6445250"/>
            <a:ext cx="4762" cy="412750"/>
          </a:xfrm>
          <a:prstGeom prst="line">
            <a:avLst/>
          </a:prstGeom>
          <a:ln>
            <a:solidFill>
              <a:schemeClr val="bg2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59802" y="1196766"/>
            <a:ext cx="2505711" cy="72681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59802" y="2027176"/>
            <a:ext cx="2505711" cy="40989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Platshållare för innehåll 2"/>
          <p:cNvSpPr>
            <a:spLocks noGrp="1"/>
          </p:cNvSpPr>
          <p:nvPr>
            <p:ph idx="13"/>
          </p:nvPr>
        </p:nvSpPr>
        <p:spPr>
          <a:xfrm>
            <a:off x="3575050" y="1196766"/>
            <a:ext cx="5111750" cy="4929397"/>
          </a:xfrm>
        </p:spPr>
        <p:txBody>
          <a:bodyPr/>
          <a:lstStyle>
            <a:lvl1pPr marL="254000" indent="-254000">
              <a:buClr>
                <a:schemeClr val="accent1"/>
              </a:buClr>
              <a:defRPr/>
            </a:lvl1pPr>
            <a:lvl2pPr marL="536575" indent="-268288" defTabSz="536575">
              <a:buClr>
                <a:schemeClr val="accent1"/>
              </a:buClr>
              <a:defRPr/>
            </a:lvl2pPr>
            <a:lvl3pPr marL="715963" indent="-179388">
              <a:buClr>
                <a:schemeClr val="accent1"/>
              </a:buClr>
              <a:defRPr/>
            </a:lvl3pPr>
            <a:lvl4pPr marL="965200" indent="-231775" defTabSz="528638">
              <a:buClr>
                <a:schemeClr val="accent1"/>
              </a:buClr>
              <a:defRPr/>
            </a:lvl4pPr>
            <a:lvl5pPr marL="1162050" indent="-193675">
              <a:buClr>
                <a:schemeClr val="accent1"/>
              </a:buCl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4"/>
          </p:nvPr>
        </p:nvSpPr>
        <p:spPr>
          <a:xfrm>
            <a:off x="2852738" y="6391275"/>
            <a:ext cx="1390650" cy="254000"/>
          </a:xfrm>
        </p:spPr>
        <p:txBody>
          <a:bodyPr/>
          <a:lstStyle>
            <a:lvl1pPr>
              <a:defRPr b="1">
                <a:solidFill>
                  <a:srgbClr val="7F7F7F"/>
                </a:solidFill>
              </a:defRPr>
            </a:lvl1pPr>
          </a:lstStyle>
          <a:p>
            <a:r>
              <a:rPr lang="sv-SE" altLang="sv-SE"/>
              <a:t>Datum</a:t>
            </a:r>
            <a:r>
              <a:rPr lang="sv-SE" altLang="sv-SE" b="0"/>
              <a:t> </a:t>
            </a:r>
            <a:fld id="{10110CCF-880B-44A0-850A-33155AD63002}" type="datetime1">
              <a:rPr lang="sv-SE" altLang="sv-SE" b="0"/>
              <a:pPr/>
              <a:t>2023-03-17</a:t>
            </a:fld>
            <a:endParaRPr lang="sv-SE" altLang="sv-SE" b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5"/>
          </p:nvPr>
        </p:nvSpPr>
        <p:spPr>
          <a:xfrm>
            <a:off x="995363" y="6391275"/>
            <a:ext cx="1685925" cy="254000"/>
          </a:xfrm>
        </p:spPr>
        <p:txBody>
          <a:bodyPr/>
          <a:lstStyle>
            <a:lvl1pPr algn="l">
              <a:defRPr sz="900" b="1" dirty="0" smtClean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sv-SE"/>
              <a:t>Prognoscentret AB</a:t>
            </a:r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6"/>
          </p:nvPr>
        </p:nvSpPr>
        <p:spPr>
          <a:xfrm>
            <a:off x="8355013" y="6391275"/>
            <a:ext cx="457200" cy="254000"/>
          </a:xfrm>
        </p:spPr>
        <p:txBody>
          <a:bodyPr/>
          <a:lstStyle>
            <a:lvl1pPr algn="l">
              <a:defRPr>
                <a:solidFill>
                  <a:srgbClr val="7F7F7F"/>
                </a:solidFill>
              </a:defRPr>
            </a:lvl1pPr>
          </a:lstStyle>
          <a:p>
            <a:fld id="{CCA3E9A4-BAAD-4F73-8BE1-13063FB3BAFC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844059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0" y="0"/>
            <a:ext cx="9144000" cy="107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6" name="Bildobjekt 7" descr="Prognoscentret-symbol-colo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344488"/>
            <a:ext cx="604838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Rak 6"/>
          <p:cNvCxnSpPr/>
          <p:nvPr/>
        </p:nvCxnSpPr>
        <p:spPr>
          <a:xfrm>
            <a:off x="960438" y="6445250"/>
            <a:ext cx="0" cy="412750"/>
          </a:xfrm>
          <a:prstGeom prst="line">
            <a:avLst/>
          </a:prstGeom>
          <a:ln>
            <a:solidFill>
              <a:schemeClr val="bg2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Rak 7"/>
          <p:cNvCxnSpPr/>
          <p:nvPr/>
        </p:nvCxnSpPr>
        <p:spPr>
          <a:xfrm>
            <a:off x="2808288" y="6445250"/>
            <a:ext cx="0" cy="412750"/>
          </a:xfrm>
          <a:prstGeom prst="line">
            <a:avLst/>
          </a:prstGeom>
          <a:ln>
            <a:solidFill>
              <a:schemeClr val="bg2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Rak 8"/>
          <p:cNvCxnSpPr/>
          <p:nvPr/>
        </p:nvCxnSpPr>
        <p:spPr>
          <a:xfrm flipH="1">
            <a:off x="8355013" y="6445250"/>
            <a:ext cx="4762" cy="412750"/>
          </a:xfrm>
          <a:prstGeom prst="line">
            <a:avLst/>
          </a:prstGeom>
          <a:ln>
            <a:solidFill>
              <a:schemeClr val="bg2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59802" y="4800600"/>
            <a:ext cx="77269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959801" y="1017657"/>
            <a:ext cx="7726997" cy="370991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59801" y="5432466"/>
            <a:ext cx="7726996" cy="7223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2852738" y="6391275"/>
            <a:ext cx="1390650" cy="254000"/>
          </a:xfrm>
        </p:spPr>
        <p:txBody>
          <a:bodyPr/>
          <a:lstStyle>
            <a:lvl1pPr>
              <a:defRPr b="1">
                <a:solidFill>
                  <a:srgbClr val="7F7F7F"/>
                </a:solidFill>
              </a:defRPr>
            </a:lvl1pPr>
          </a:lstStyle>
          <a:p>
            <a:r>
              <a:rPr lang="sv-SE" altLang="sv-SE"/>
              <a:t>Datum</a:t>
            </a:r>
            <a:r>
              <a:rPr lang="sv-SE" altLang="sv-SE" b="0"/>
              <a:t> </a:t>
            </a:r>
            <a:fld id="{E6E48A04-E835-44BB-95B3-3C28C02D39B8}" type="datetime1">
              <a:rPr lang="sv-SE" altLang="sv-SE" b="0"/>
              <a:pPr/>
              <a:t>2023-03-17</a:t>
            </a:fld>
            <a:endParaRPr lang="sv-SE" altLang="sv-SE" b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95363" y="6391275"/>
            <a:ext cx="1685925" cy="254000"/>
          </a:xfrm>
        </p:spPr>
        <p:txBody>
          <a:bodyPr/>
          <a:lstStyle>
            <a:lvl1pPr algn="l">
              <a:defRPr sz="900" b="1" dirty="0" smtClean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sv-SE"/>
              <a:t>Prognoscentret AB</a:t>
            </a:r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355013" y="6391275"/>
            <a:ext cx="457200" cy="254000"/>
          </a:xfrm>
        </p:spPr>
        <p:txBody>
          <a:bodyPr/>
          <a:lstStyle>
            <a:lvl1pPr algn="l">
              <a:defRPr>
                <a:solidFill>
                  <a:srgbClr val="7F7F7F"/>
                </a:solidFill>
              </a:defRPr>
            </a:lvl1pPr>
          </a:lstStyle>
          <a:p>
            <a:fld id="{0863DDB1-9F85-40AF-89BD-AA1361272F96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620763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0" y="0"/>
            <a:ext cx="9144000" cy="107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3" name="Bildobjekt 7" descr="Prognoscentret-symbol-colo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344488"/>
            <a:ext cx="604838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Rak 3"/>
          <p:cNvCxnSpPr/>
          <p:nvPr/>
        </p:nvCxnSpPr>
        <p:spPr>
          <a:xfrm>
            <a:off x="960438" y="6445250"/>
            <a:ext cx="0" cy="412750"/>
          </a:xfrm>
          <a:prstGeom prst="line">
            <a:avLst/>
          </a:prstGeom>
          <a:ln>
            <a:solidFill>
              <a:schemeClr val="bg2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Rak 4"/>
          <p:cNvCxnSpPr/>
          <p:nvPr/>
        </p:nvCxnSpPr>
        <p:spPr>
          <a:xfrm>
            <a:off x="2808288" y="6445250"/>
            <a:ext cx="0" cy="412750"/>
          </a:xfrm>
          <a:prstGeom prst="line">
            <a:avLst/>
          </a:prstGeom>
          <a:ln>
            <a:solidFill>
              <a:schemeClr val="bg2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Rak 5"/>
          <p:cNvCxnSpPr/>
          <p:nvPr/>
        </p:nvCxnSpPr>
        <p:spPr>
          <a:xfrm flipH="1">
            <a:off x="8355013" y="6445250"/>
            <a:ext cx="4762" cy="412750"/>
          </a:xfrm>
          <a:prstGeom prst="line">
            <a:avLst/>
          </a:prstGeom>
          <a:ln>
            <a:solidFill>
              <a:schemeClr val="bg2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2852738" y="6391275"/>
            <a:ext cx="1390650" cy="254000"/>
          </a:xfrm>
        </p:spPr>
        <p:txBody>
          <a:bodyPr/>
          <a:lstStyle>
            <a:lvl1pPr>
              <a:defRPr b="1">
                <a:solidFill>
                  <a:srgbClr val="7F7F7F"/>
                </a:solidFill>
              </a:defRPr>
            </a:lvl1pPr>
          </a:lstStyle>
          <a:p>
            <a:r>
              <a:rPr lang="sv-SE" altLang="sv-SE"/>
              <a:t>Datum</a:t>
            </a:r>
            <a:r>
              <a:rPr lang="sv-SE" altLang="sv-SE" b="0"/>
              <a:t> </a:t>
            </a:r>
            <a:fld id="{8FE68A8A-259A-4B0D-83C1-13F593308B83}" type="datetime1">
              <a:rPr lang="sv-SE" altLang="sv-SE" b="0"/>
              <a:pPr/>
              <a:t>2023-03-17</a:t>
            </a:fld>
            <a:endParaRPr lang="sv-SE" altLang="sv-SE" b="0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95363" y="6391275"/>
            <a:ext cx="1685925" cy="254000"/>
          </a:xfrm>
        </p:spPr>
        <p:txBody>
          <a:bodyPr/>
          <a:lstStyle>
            <a:lvl1pPr algn="l">
              <a:defRPr sz="900" b="1" dirty="0" smtClean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sv-SE"/>
              <a:t>Prognoscentret AB</a:t>
            </a:r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355013" y="6391275"/>
            <a:ext cx="457200" cy="254000"/>
          </a:xfrm>
        </p:spPr>
        <p:txBody>
          <a:bodyPr/>
          <a:lstStyle>
            <a:lvl1pPr algn="l">
              <a:defRPr>
                <a:solidFill>
                  <a:srgbClr val="7F7F7F"/>
                </a:solidFill>
              </a:defRPr>
            </a:lvl1pPr>
          </a:lstStyle>
          <a:p>
            <a:fld id="{D30811DA-8E69-4541-B462-E198B21B083D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530476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F92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6C5294C-10E9-407B-8AE0-B57D186EDC27}" type="datetime1">
              <a:rPr lang="sv-SE" altLang="sv-SE"/>
              <a:pPr/>
              <a:t>2023-03-17</a:t>
            </a:fld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sv-SE"/>
              <a:t>Prognoscentret AB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F92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9405AD5-AE79-485F-93E7-AD902B97DC9C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 Black"/>
          <a:ea typeface="MS PGothic" panose="020B0600070205080204" pitchFamily="34" charset="-128"/>
          <a:cs typeface="Arial Black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anose="020B0A04020102020204" pitchFamily="34" charset="0"/>
          <a:ea typeface="MS PGothic" panose="020B0600070205080204" pitchFamily="34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anose="020B0A04020102020204" pitchFamily="34" charset="0"/>
          <a:ea typeface="MS PGothic" panose="020B0600070205080204" pitchFamily="34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anose="020B0A04020102020204" pitchFamily="34" charset="0"/>
          <a:ea typeface="MS PGothic" panose="020B0600070205080204" pitchFamily="34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anose="020B0A04020102020204" pitchFamily="34" charset="0"/>
          <a:ea typeface="MS PGothic" panose="020B0600070205080204" pitchFamily="34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anose="020B0A04020102020204" pitchFamily="34" charset="0"/>
          <a:ea typeface="MS PGothic" panose="020B0600070205080204" pitchFamily="34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anose="020B0A04020102020204" pitchFamily="34" charset="0"/>
          <a:ea typeface="MS PGothic" panose="020B0600070205080204" pitchFamily="34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anose="020B0A04020102020204" pitchFamily="34" charset="0"/>
          <a:ea typeface="MS PGothic" panose="020B0600070205080204" pitchFamily="34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anose="020B0A0402010202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/>
          <a:ea typeface="MS PGothic" panose="020B0600070205080204" pitchFamily="34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Arial"/>
          <a:ea typeface="MS PGothic" panose="020B0600070205080204" pitchFamily="34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/>
          <a:ea typeface="MS PGothic" panose="020B0600070205080204" pitchFamily="34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Arial"/>
          <a:ea typeface="MS PGothic" panose="020B0600070205080204" pitchFamily="34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Arial"/>
          <a:ea typeface="MS PGothic" panose="020B0600070205080204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Branschrapportering</a:t>
            </a:r>
            <a:br>
              <a:rPr lang="sv-SE" dirty="0"/>
            </a:br>
            <a:r>
              <a:rPr lang="sv-SE" sz="1600" dirty="0"/>
              <a:t>Kök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half" idx="10"/>
          </p:nvPr>
        </p:nvSpPr>
        <p:spPr>
          <a:xfrm>
            <a:off x="1677329" y="3999760"/>
            <a:ext cx="3289669" cy="417386"/>
          </a:xfrm>
        </p:spPr>
        <p:txBody>
          <a:bodyPr/>
          <a:lstStyle/>
          <a:p>
            <a:r>
              <a:rPr lang="sv-SE" dirty="0"/>
              <a:t>Stockholm Feb 2023</a:t>
            </a:r>
          </a:p>
        </p:txBody>
      </p:sp>
    </p:spTree>
    <p:extLst>
      <p:ext uri="{BB962C8B-B14F-4D97-AF65-F5344CB8AC3E}">
        <p14:creationId xmlns:p14="http://schemas.microsoft.com/office/powerpoint/2010/main" val="4081550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56615" y="621941"/>
            <a:ext cx="7726998" cy="1000442"/>
          </a:xfrm>
        </p:spPr>
        <p:txBody>
          <a:bodyPr>
            <a:normAutofit/>
          </a:bodyPr>
          <a:lstStyle/>
          <a:p>
            <a:r>
              <a:rPr lang="sv-SE" sz="2400" dirty="0"/>
              <a:t>Om Rapporteringen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idx="14"/>
          </p:nvPr>
        </p:nvSpPr>
        <p:spPr>
          <a:xfrm>
            <a:off x="828806" y="1499273"/>
            <a:ext cx="3414582" cy="2321474"/>
          </a:xfrm>
        </p:spPr>
        <p:txBody>
          <a:bodyPr/>
          <a:lstStyle/>
          <a:p>
            <a:pPr marL="0" indent="0">
              <a:buNone/>
            </a:pPr>
            <a:r>
              <a:rPr lang="sv-SE" dirty="0">
                <a:solidFill>
                  <a:schemeClr val="accent1"/>
                </a:solidFill>
              </a:rPr>
              <a:t>Metod</a:t>
            </a:r>
          </a:p>
          <a:p>
            <a:pPr marL="0" indent="0">
              <a:buNone/>
            </a:pPr>
            <a:r>
              <a:rPr lang="sv-SE" sz="1100" dirty="0"/>
              <a:t>Prognoscentret AB skall insamla försäljningsstatistik av kök. Kvartalsvis skall köksaktörer rapportera senaste kvartalets försäljning av kök på den svenska marknaden till Prognoscentret AB. </a:t>
            </a:r>
          </a:p>
          <a:p>
            <a:pPr marL="0" indent="0">
              <a:buNone/>
            </a:pPr>
            <a:r>
              <a:rPr lang="sv-SE" sz="1100" dirty="0"/>
              <a:t>Analys och rapportering kommer att göras av Prognoscentret som en neutral part. Allt kommer att ske konfidentiellt där Prognoscentret garanterar att ingen utomstående får insyn i de enskilda företagens inrapporterade försäljningsvärden. Prognoscentret kommer till varje företag att rapportera deras försäljning i förhållande till branschens (dvs alla medverkande företag). 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 altLang="sv-SE"/>
              <a:t>Datum</a:t>
            </a:r>
            <a:r>
              <a:rPr lang="sv-SE" altLang="sv-SE" b="0"/>
              <a:t> </a:t>
            </a:r>
            <a:fld id="{4897D734-87C7-46EE-B44D-6AF68D6BD20B}" type="datetime1">
              <a:rPr lang="sv-SE" altLang="sv-SE" b="0" smtClean="0"/>
              <a:pPr/>
              <a:t>2023-03-17</a:t>
            </a:fld>
            <a:endParaRPr lang="sv-SE" altLang="sv-SE" b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Prognoscentret AB</a:t>
            </a: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8050853-53E0-4368-9256-35CF48CBAF13}" type="slidenum">
              <a:rPr lang="sv-SE" altLang="sv-SE" smtClean="0"/>
              <a:pPr/>
              <a:t>2</a:t>
            </a:fld>
            <a:endParaRPr lang="sv-SE" altLang="sv-SE"/>
          </a:p>
        </p:txBody>
      </p:sp>
      <p:sp>
        <p:nvSpPr>
          <p:cNvPr id="11" name="Platshållare för innehåll 4">
            <a:extLst>
              <a:ext uri="{FF2B5EF4-FFF2-40B4-BE49-F238E27FC236}">
                <a16:creationId xmlns:a16="http://schemas.microsoft.com/office/drawing/2014/main" id="{65505F1D-006B-4090-ADF4-8D806527DA9F}"/>
              </a:ext>
            </a:extLst>
          </p:cNvPr>
          <p:cNvSpPr txBox="1">
            <a:spLocks/>
          </p:cNvSpPr>
          <p:nvPr/>
        </p:nvSpPr>
        <p:spPr bwMode="auto">
          <a:xfrm>
            <a:off x="828806" y="4192912"/>
            <a:ext cx="3743194" cy="2321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4000" indent="-2540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536575" indent="-268288" algn="l" defTabSz="536575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2pPr>
            <a:lvl3pPr marL="715963" indent="-179388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3pPr>
            <a:lvl4pPr marL="965200" indent="-231775" algn="l" defTabSz="528638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4pPr>
            <a:lvl5pPr marL="1162050" indent="-193675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12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dirty="0">
                <a:solidFill>
                  <a:schemeClr val="accent1"/>
                </a:solidFill>
              </a:rPr>
              <a:t>Medverkande företag</a:t>
            </a:r>
          </a:p>
          <a:p>
            <a:pPr marL="0" indent="0">
              <a:buNone/>
            </a:pPr>
            <a:r>
              <a:rPr lang="sv-SE" sz="1100" dirty="0"/>
              <a:t>HTH Kök, Kvänum Kök, Lidhults Kök, Nobia Sverige </a:t>
            </a:r>
            <a:r>
              <a:rPr lang="sv-SE" sz="1100" dirty="0" err="1"/>
              <a:t>Modexa</a:t>
            </a:r>
            <a:r>
              <a:rPr lang="sv-SE" sz="1100" dirty="0"/>
              <a:t> Scandinavian </a:t>
            </a:r>
            <a:r>
              <a:rPr lang="sv-SE" sz="1100" dirty="0" err="1"/>
              <a:t>Kitchen</a:t>
            </a:r>
            <a:r>
              <a:rPr lang="sv-SE" sz="1100" dirty="0"/>
              <a:t>, Smedstorps snickeri Vedum Kök AB, IKEA, Ballingslöv, Kvik, </a:t>
            </a:r>
            <a:r>
              <a:rPr lang="sv-SE" sz="1100" dirty="0" err="1"/>
              <a:t>Epoq</a:t>
            </a:r>
            <a:r>
              <a:rPr lang="sv-SE" sz="1100" dirty="0"/>
              <a:t> Kungsäter kök, </a:t>
            </a:r>
            <a:r>
              <a:rPr lang="sv-SE" sz="1100" dirty="0" err="1"/>
              <a:t>Härjedals</a:t>
            </a:r>
            <a:r>
              <a:rPr lang="sv-SE" sz="1100" dirty="0"/>
              <a:t> Kök, Storsjö Kök, Puustelli, </a:t>
            </a:r>
            <a:r>
              <a:rPr lang="sv-SE" sz="1100" dirty="0" err="1"/>
              <a:t>Noblessa</a:t>
            </a:r>
            <a:r>
              <a:rPr lang="sv-SE" sz="1100" dirty="0"/>
              <a:t>.</a:t>
            </a:r>
          </a:p>
          <a:p>
            <a:pPr marL="0" indent="0">
              <a:buNone/>
            </a:pPr>
            <a:endParaRPr lang="sv-SE" sz="1100" dirty="0"/>
          </a:p>
          <a:p>
            <a:pPr marL="0" indent="0">
              <a:buNone/>
            </a:pPr>
            <a:r>
              <a:rPr lang="sv-SE" sz="1100" i="1" dirty="0"/>
              <a:t>* </a:t>
            </a:r>
            <a:r>
              <a:rPr lang="sv-SE" sz="1100" i="1" dirty="0" err="1"/>
              <a:t>Modexa</a:t>
            </a:r>
            <a:r>
              <a:rPr lang="sv-SE" sz="1100" i="1" dirty="0"/>
              <a:t>, Härjedalsk rapporterar ej in antal stommar, utan enbart värdet på köket</a:t>
            </a:r>
          </a:p>
        </p:txBody>
      </p:sp>
      <p:sp>
        <p:nvSpPr>
          <p:cNvPr id="12" name="Platshållare för innehåll 4">
            <a:extLst>
              <a:ext uri="{FF2B5EF4-FFF2-40B4-BE49-F238E27FC236}">
                <a16:creationId xmlns:a16="http://schemas.microsoft.com/office/drawing/2014/main" id="{82C3C771-8303-42CE-8492-CCDA48E27CB8}"/>
              </a:ext>
            </a:extLst>
          </p:cNvPr>
          <p:cNvSpPr txBox="1">
            <a:spLocks/>
          </p:cNvSpPr>
          <p:nvPr/>
        </p:nvSpPr>
        <p:spPr bwMode="auto">
          <a:xfrm>
            <a:off x="4868228" y="1499273"/>
            <a:ext cx="3743194" cy="473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4000" indent="-2540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536575" indent="-268288" algn="l" defTabSz="536575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2pPr>
            <a:lvl3pPr marL="715963" indent="-179388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3pPr>
            <a:lvl4pPr marL="965200" indent="-231775" algn="l" defTabSz="528638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4pPr>
            <a:lvl5pPr marL="1162050" indent="-193675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12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dirty="0">
                <a:solidFill>
                  <a:schemeClr val="accent1"/>
                </a:solidFill>
              </a:rPr>
              <a:t>Mätvärden</a:t>
            </a:r>
          </a:p>
          <a:p>
            <a:pPr marL="0" indent="0">
              <a:buNone/>
            </a:pPr>
            <a:endParaRPr lang="sv-SE" sz="1100" dirty="0"/>
          </a:p>
          <a:p>
            <a:pPr marL="0" indent="0">
              <a:buNone/>
            </a:pPr>
            <a:r>
              <a:rPr lang="sv-SE" sz="1100" b="1" dirty="0"/>
              <a:t>Småhus:</a:t>
            </a:r>
          </a:p>
          <a:p>
            <a:pPr marL="0" indent="0">
              <a:buNone/>
            </a:pPr>
            <a:r>
              <a:rPr lang="sv-SE" sz="1100" dirty="0"/>
              <a:t>- Antal skåpenheter. ”stommar”</a:t>
            </a:r>
          </a:p>
          <a:p>
            <a:pPr marL="0" indent="0">
              <a:buNone/>
            </a:pPr>
            <a:r>
              <a:rPr lang="sv-SE" sz="1100" dirty="0"/>
              <a:t>- Leveransvärdet, ex moms. Det kompletta köket (inkl bänkskivor, blandare, diskbänkar, belysning). Ej vitvaror, montering och frakt samt eventuellt andra tilläggstjänster.</a:t>
            </a:r>
          </a:p>
          <a:p>
            <a:pPr>
              <a:buFontTx/>
              <a:buChar char="-"/>
            </a:pPr>
            <a:endParaRPr lang="sv-SE" sz="1100" i="1" dirty="0"/>
          </a:p>
          <a:p>
            <a:pPr marL="0" indent="0">
              <a:buNone/>
            </a:pPr>
            <a:r>
              <a:rPr lang="sv-SE" sz="1100" b="1" dirty="0"/>
              <a:t>Objekt:</a:t>
            </a:r>
          </a:p>
          <a:p>
            <a:pPr marL="0" indent="0">
              <a:buNone/>
            </a:pPr>
            <a:r>
              <a:rPr lang="sv-SE" sz="1100" dirty="0"/>
              <a:t>- Antal skåpenheter. ”stommar”</a:t>
            </a:r>
          </a:p>
          <a:p>
            <a:pPr marL="0" indent="0">
              <a:buNone/>
            </a:pPr>
            <a:r>
              <a:rPr lang="sv-SE" sz="1100" dirty="0"/>
              <a:t>- Leveransvärdet, ex moms. Det kompletta köket (inkl bänkskivor, blandare, diskbänkar, belysning). Ej vitvaror, montering och frakt samt eventuellt andra tilläggstjänster.</a:t>
            </a:r>
          </a:p>
          <a:p>
            <a:pPr marL="0" indent="0">
              <a:buNone/>
            </a:pPr>
            <a:endParaRPr lang="sv-SE" sz="1100" dirty="0"/>
          </a:p>
          <a:p>
            <a:pPr marL="0" indent="0">
              <a:buNone/>
            </a:pPr>
            <a:r>
              <a:rPr lang="sv-SE" sz="1100" b="1" dirty="0"/>
              <a:t>Konsument:</a:t>
            </a:r>
          </a:p>
          <a:p>
            <a:pPr marL="0" indent="0">
              <a:buNone/>
            </a:pPr>
            <a:r>
              <a:rPr lang="sv-SE" sz="1100" dirty="0"/>
              <a:t>- Antal skåpenheter. ”stommar”</a:t>
            </a:r>
          </a:p>
          <a:p>
            <a:pPr marL="0" indent="0">
              <a:buNone/>
            </a:pPr>
            <a:r>
              <a:rPr lang="sv-SE" sz="1100" dirty="0"/>
              <a:t>- Leveransvärdet, ex moms. Det kompletta köket (inkl bänkskivor, blandare, diskbänkar, belysning). Ej vitvaror, montering och frakt samt eventuellt andra tilläggstjänster.</a:t>
            </a:r>
          </a:p>
          <a:p>
            <a:pPr marL="0" indent="0">
              <a:buNone/>
            </a:pPr>
            <a:r>
              <a:rPr lang="sv-SE" sz="1100" dirty="0"/>
              <a:t>- Leveransvärdet exkluderar handelsmarginal, ex moms. Det kompletta köket (inkl bänkskivor, blandare, diskbänkar, belysning och vitvaror). Ej montering och frakt samt eventuellt andra tilläggstjänster.</a:t>
            </a:r>
          </a:p>
          <a:p>
            <a:pPr marL="0" indent="0">
              <a:buNone/>
            </a:pPr>
            <a:endParaRPr lang="sv-SE" sz="1100" dirty="0"/>
          </a:p>
          <a:p>
            <a:pPr>
              <a:buFontTx/>
              <a:buChar char="-"/>
            </a:pPr>
            <a:endParaRPr lang="sv-SE" sz="1100" i="1" dirty="0"/>
          </a:p>
        </p:txBody>
      </p:sp>
    </p:spTree>
    <p:extLst>
      <p:ext uri="{BB962C8B-B14F-4D97-AF65-F5344CB8AC3E}">
        <p14:creationId xmlns:p14="http://schemas.microsoft.com/office/powerpoint/2010/main" val="2513974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datum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 altLang="sv-SE"/>
              <a:t>Datum</a:t>
            </a:r>
            <a:r>
              <a:rPr lang="sv-SE" altLang="sv-SE" b="0"/>
              <a:t> </a:t>
            </a:r>
            <a:fld id="{4897D734-87C7-46EE-B44D-6AF68D6BD20B}" type="datetime1">
              <a:rPr lang="sv-SE" altLang="sv-SE" b="0" smtClean="0"/>
              <a:pPr/>
              <a:t>2023-03-17</a:t>
            </a:fld>
            <a:endParaRPr lang="sv-SE" altLang="sv-SE" b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Prognoscentret AB</a:t>
            </a: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8050853-53E0-4368-9256-35CF48CBAF13}" type="slidenum">
              <a:rPr lang="sv-SE" altLang="sv-SE" smtClean="0"/>
              <a:pPr/>
              <a:t>3</a:t>
            </a:fld>
            <a:endParaRPr lang="sv-SE" altLang="sv-SE"/>
          </a:p>
        </p:txBody>
      </p:sp>
      <p:sp>
        <p:nvSpPr>
          <p:cNvPr id="14" name="Rubrik 1"/>
          <p:cNvSpPr>
            <a:spLocks noGrp="1"/>
          </p:cNvSpPr>
          <p:nvPr>
            <p:ph type="title"/>
          </p:nvPr>
        </p:nvSpPr>
        <p:spPr>
          <a:xfrm>
            <a:off x="959802" y="752391"/>
            <a:ext cx="7943974" cy="1000442"/>
          </a:xfrm>
        </p:spPr>
        <p:txBody>
          <a:bodyPr>
            <a:normAutofit/>
          </a:bodyPr>
          <a:lstStyle/>
          <a:p>
            <a:r>
              <a:rPr lang="sv-SE" sz="2400" b="1" dirty="0">
                <a:latin typeface="Arial Black" panose="020B0A04020102020204" pitchFamily="34" charset="0"/>
                <a:cs typeface="Arial" panose="020B0604020202020204" pitchFamily="34" charset="0"/>
              </a:rPr>
              <a:t>TOTAL Försäljning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Fakturerad försäljning - antal stommar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55E97AF-40B6-B210-03B8-4BA0029F35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268200"/>
              </p:ext>
            </p:extLst>
          </p:nvPr>
        </p:nvGraphicFramePr>
        <p:xfrm>
          <a:off x="1239284" y="1560099"/>
          <a:ext cx="5875020" cy="3040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Bildobjekt 2">
            <a:extLst>
              <a:ext uri="{FF2B5EF4-FFF2-40B4-BE49-F238E27FC236}">
                <a16:creationId xmlns:a16="http://schemas.microsoft.com/office/drawing/2014/main" id="{8CCCFE24-EC75-E6D3-FF42-2033B8503C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730" y="4774978"/>
            <a:ext cx="8892540" cy="1045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965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datum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 altLang="sv-SE"/>
              <a:t>Datum</a:t>
            </a:r>
            <a:r>
              <a:rPr lang="sv-SE" altLang="sv-SE" b="0"/>
              <a:t> </a:t>
            </a:r>
            <a:fld id="{4897D734-87C7-46EE-B44D-6AF68D6BD20B}" type="datetime1">
              <a:rPr lang="sv-SE" altLang="sv-SE" b="0" smtClean="0"/>
              <a:pPr/>
              <a:t>2023-03-17</a:t>
            </a:fld>
            <a:endParaRPr lang="sv-SE" altLang="sv-SE" b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Prognoscentret AB</a:t>
            </a: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8050853-53E0-4368-9256-35CF48CBAF13}" type="slidenum">
              <a:rPr lang="sv-SE" altLang="sv-SE" smtClean="0"/>
              <a:pPr/>
              <a:t>4</a:t>
            </a:fld>
            <a:endParaRPr lang="sv-SE" altLang="sv-SE"/>
          </a:p>
        </p:txBody>
      </p:sp>
      <p:sp>
        <p:nvSpPr>
          <p:cNvPr id="14" name="Rubrik 1"/>
          <p:cNvSpPr>
            <a:spLocks noGrp="1"/>
          </p:cNvSpPr>
          <p:nvPr>
            <p:ph type="title"/>
          </p:nvPr>
        </p:nvSpPr>
        <p:spPr>
          <a:xfrm>
            <a:off x="959802" y="752391"/>
            <a:ext cx="7943974" cy="1000442"/>
          </a:xfrm>
        </p:spPr>
        <p:txBody>
          <a:bodyPr>
            <a:normAutofit/>
          </a:bodyPr>
          <a:lstStyle/>
          <a:p>
            <a:r>
              <a:rPr lang="sv-SE" sz="2400" b="1" dirty="0">
                <a:latin typeface="Arial Black" panose="020B0A04020102020204" pitchFamily="34" charset="0"/>
                <a:cs typeface="Arial" panose="020B0604020202020204" pitchFamily="34" charset="0"/>
              </a:rPr>
              <a:t>TOTAL Försäljning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Fakturerad ackumulerad försäljning - antal stommar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AA32D1FC-20DC-4567-B97C-158B860D4CDD}"/>
              </a:ext>
            </a:extLst>
          </p:cNvPr>
          <p:cNvSpPr/>
          <p:nvPr/>
        </p:nvSpPr>
        <p:spPr>
          <a:xfrm>
            <a:off x="557938" y="4711108"/>
            <a:ext cx="8168811" cy="132343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6B911EDF-46DC-0629-5901-ECAFD0A919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5290950"/>
              </p:ext>
            </p:extLst>
          </p:nvPr>
        </p:nvGraphicFramePr>
        <p:xfrm>
          <a:off x="1305878" y="1526476"/>
          <a:ext cx="5875020" cy="3040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Bildobjekt 2">
            <a:extLst>
              <a:ext uri="{FF2B5EF4-FFF2-40B4-BE49-F238E27FC236}">
                <a16:creationId xmlns:a16="http://schemas.microsoft.com/office/drawing/2014/main" id="{035D15D8-118D-736C-51C5-1917B73C90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938" y="4711108"/>
            <a:ext cx="8168812" cy="1092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893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datum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 altLang="sv-SE"/>
              <a:t>Datum</a:t>
            </a:r>
            <a:r>
              <a:rPr lang="sv-SE" altLang="sv-SE" b="0"/>
              <a:t> </a:t>
            </a:r>
            <a:fld id="{4897D734-87C7-46EE-B44D-6AF68D6BD20B}" type="datetime1">
              <a:rPr lang="sv-SE" altLang="sv-SE" b="0" smtClean="0"/>
              <a:pPr/>
              <a:t>2023-03-17</a:t>
            </a:fld>
            <a:endParaRPr lang="sv-SE" altLang="sv-SE" b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Prognoscentret AB</a:t>
            </a: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8050853-53E0-4368-9256-35CF48CBAF13}" type="slidenum">
              <a:rPr lang="sv-SE" altLang="sv-SE" smtClean="0"/>
              <a:pPr/>
              <a:t>5</a:t>
            </a:fld>
            <a:endParaRPr lang="sv-SE" altLang="sv-SE"/>
          </a:p>
        </p:txBody>
      </p:sp>
      <p:sp>
        <p:nvSpPr>
          <p:cNvPr id="14" name="Rubrik 1"/>
          <p:cNvSpPr>
            <a:spLocks noGrp="1"/>
          </p:cNvSpPr>
          <p:nvPr>
            <p:ph type="title"/>
          </p:nvPr>
        </p:nvSpPr>
        <p:spPr>
          <a:xfrm>
            <a:off x="959802" y="752391"/>
            <a:ext cx="7943974" cy="1000442"/>
          </a:xfrm>
        </p:spPr>
        <p:txBody>
          <a:bodyPr>
            <a:normAutofit/>
          </a:bodyPr>
          <a:lstStyle/>
          <a:p>
            <a:r>
              <a:rPr lang="sv-SE" sz="2400" b="1" dirty="0">
                <a:latin typeface="Arial Black" panose="020B0A04020102020204" pitchFamily="34" charset="0"/>
                <a:cs typeface="Arial" panose="020B0604020202020204" pitchFamily="34" charset="0"/>
              </a:rPr>
              <a:t>TOTAL Försäljning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Fakturerad försäljning – 1000 SEK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AA32D1FC-20DC-4567-B97C-158B860D4CDD}"/>
              </a:ext>
            </a:extLst>
          </p:cNvPr>
          <p:cNvSpPr/>
          <p:nvPr/>
        </p:nvSpPr>
        <p:spPr>
          <a:xfrm>
            <a:off x="557939" y="4711108"/>
            <a:ext cx="7797074" cy="132343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aphicFrame>
        <p:nvGraphicFramePr>
          <p:cNvPr id="2" name="Chart 3">
            <a:extLst>
              <a:ext uri="{FF2B5EF4-FFF2-40B4-BE49-F238E27FC236}">
                <a16:creationId xmlns:a16="http://schemas.microsoft.com/office/drawing/2014/main" id="{3B1F5F93-419B-914A-12F9-C7B0CA8D39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9368010"/>
              </p:ext>
            </p:extLst>
          </p:nvPr>
        </p:nvGraphicFramePr>
        <p:xfrm>
          <a:off x="1656126" y="1655488"/>
          <a:ext cx="5600700" cy="3055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Bildobjekt 2">
            <a:extLst>
              <a:ext uri="{FF2B5EF4-FFF2-40B4-BE49-F238E27FC236}">
                <a16:creationId xmlns:a16="http://schemas.microsoft.com/office/drawing/2014/main" id="{AFF91472-4484-D68B-6B2D-67F657D028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938" y="4711107"/>
            <a:ext cx="7943973" cy="1323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142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datum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 altLang="sv-SE"/>
              <a:t>Datum</a:t>
            </a:r>
            <a:r>
              <a:rPr lang="sv-SE" altLang="sv-SE" b="0"/>
              <a:t> </a:t>
            </a:r>
            <a:fld id="{4897D734-87C7-46EE-B44D-6AF68D6BD20B}" type="datetime1">
              <a:rPr lang="sv-SE" altLang="sv-SE" b="0" smtClean="0"/>
              <a:pPr/>
              <a:t>2023-03-17</a:t>
            </a:fld>
            <a:endParaRPr lang="sv-SE" altLang="sv-SE" b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Prognoscentret AB</a:t>
            </a: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8050853-53E0-4368-9256-35CF48CBAF13}" type="slidenum">
              <a:rPr lang="sv-SE" altLang="sv-SE" smtClean="0"/>
              <a:pPr/>
              <a:t>6</a:t>
            </a:fld>
            <a:endParaRPr lang="sv-SE" altLang="sv-SE"/>
          </a:p>
        </p:txBody>
      </p:sp>
      <p:sp>
        <p:nvSpPr>
          <p:cNvPr id="14" name="Rubrik 1"/>
          <p:cNvSpPr>
            <a:spLocks noGrp="1"/>
          </p:cNvSpPr>
          <p:nvPr>
            <p:ph type="title"/>
          </p:nvPr>
        </p:nvSpPr>
        <p:spPr>
          <a:xfrm>
            <a:off x="959802" y="752391"/>
            <a:ext cx="7943974" cy="1000442"/>
          </a:xfrm>
        </p:spPr>
        <p:txBody>
          <a:bodyPr>
            <a:normAutofit/>
          </a:bodyPr>
          <a:lstStyle/>
          <a:p>
            <a:r>
              <a:rPr lang="sv-SE" sz="2400" b="1" dirty="0">
                <a:latin typeface="Arial Black" panose="020B0A04020102020204" pitchFamily="34" charset="0"/>
                <a:cs typeface="Arial" panose="020B0604020202020204" pitchFamily="34" charset="0"/>
              </a:rPr>
              <a:t>TOTAL Försäljning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Fakturerad ackumulerad försäljning – 1000 SEK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AA32D1FC-20DC-4567-B97C-158B860D4CDD}"/>
              </a:ext>
            </a:extLst>
          </p:cNvPr>
          <p:cNvSpPr/>
          <p:nvPr/>
        </p:nvSpPr>
        <p:spPr>
          <a:xfrm>
            <a:off x="557938" y="4711108"/>
            <a:ext cx="7943973" cy="132343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F05409C6-D2D0-CE30-4910-66D90AB14C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4365905"/>
              </p:ext>
            </p:extLst>
          </p:nvPr>
        </p:nvGraphicFramePr>
        <p:xfrm>
          <a:off x="1394267" y="1575597"/>
          <a:ext cx="5875020" cy="3040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Bildobjekt 2">
            <a:extLst>
              <a:ext uri="{FF2B5EF4-FFF2-40B4-BE49-F238E27FC236}">
                <a16:creationId xmlns:a16="http://schemas.microsoft.com/office/drawing/2014/main" id="{A10EAFFB-30EC-8390-5DAE-265EE4428B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910" y="4615977"/>
            <a:ext cx="8163152" cy="1418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01631"/>
      </p:ext>
    </p:extLst>
  </p:cSld>
  <p:clrMapOvr>
    <a:masterClrMapping/>
  </p:clrMapOvr>
</p:sld>
</file>

<file path=ppt/theme/theme1.xml><?xml version="1.0" encoding="utf-8"?>
<a:theme xmlns:a="http://schemas.openxmlformats.org/drawingml/2006/main" name="Prognoscentret">
  <a:themeElements>
    <a:clrScheme name="Prognoscentret">
      <a:dk1>
        <a:srgbClr val="333E48"/>
      </a:dk1>
      <a:lt1>
        <a:sysClr val="window" lastClr="FFFFFF"/>
      </a:lt1>
      <a:dk2>
        <a:srgbClr val="333E48"/>
      </a:dk2>
      <a:lt2>
        <a:srgbClr val="FFFFFF"/>
      </a:lt2>
      <a:accent1>
        <a:srgbClr val="D7045A"/>
      </a:accent1>
      <a:accent2>
        <a:srgbClr val="0193D7"/>
      </a:accent2>
      <a:accent3>
        <a:srgbClr val="FF8300"/>
      </a:accent3>
      <a:accent4>
        <a:srgbClr val="00C4B3"/>
      </a:accent4>
      <a:accent5>
        <a:srgbClr val="333E48"/>
      </a:accent5>
      <a:accent6>
        <a:srgbClr val="AA4E9E"/>
      </a:accent6>
      <a:hlink>
        <a:srgbClr val="0193D7"/>
      </a:hlink>
      <a:folHlink>
        <a:srgbClr val="8DCFF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ognoscentret" id="{02DBC5EF-C397-4055-8FFB-B5BDA8BBC8B3}" vid="{C8FD014E-4684-4DB7-8735-F232E620385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9a20a40-b661-4bce-b7e9-c7d2f7c10e81" xsi:nil="true"/>
    <lcf76f155ced4ddcb4097134ff3c332f xmlns="02e31b64-b367-4206-9d37-774c84e0277a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DE05FF132A244183DFCE504F9E0000" ma:contentTypeVersion="9" ma:contentTypeDescription="Create a new document." ma:contentTypeScope="" ma:versionID="73887e2a4e2bddc936f4b68a7829474b">
  <xsd:schema xmlns:xsd="http://www.w3.org/2001/XMLSchema" xmlns:xs="http://www.w3.org/2001/XMLSchema" xmlns:p="http://schemas.microsoft.com/office/2006/metadata/properties" xmlns:ns2="02e31b64-b367-4206-9d37-774c84e0277a" xmlns:ns3="79a20a40-b661-4bce-b7e9-c7d2f7c10e81" targetNamespace="http://schemas.microsoft.com/office/2006/metadata/properties" ma:root="true" ma:fieldsID="ffa4cff4d3abd4fa559d0c930aba16be" ns2:_="" ns3:_="">
    <xsd:import namespace="02e31b64-b367-4206-9d37-774c84e0277a"/>
    <xsd:import namespace="79a20a40-b661-4bce-b7e9-c7d2f7c10e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e31b64-b367-4206-9d37-774c84e027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aaa26d98-17ac-4ed9-a5a5-6bf6fb9017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a20a40-b661-4bce-b7e9-c7d2f7c10e81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f892b476-b85e-4636-ba5d-0d5c75e74504}" ma:internalName="TaxCatchAll" ma:showField="CatchAllData" ma:web="79a20a40-b661-4bce-b7e9-c7d2f7c10e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7282BD3-2147-4ED2-B1DC-7A4724A951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759435-316A-48C6-8F2D-74D711C74EF7}">
  <ds:schemaRefs>
    <ds:schemaRef ds:uri="http://schemas.microsoft.com/office/2006/metadata/properties"/>
    <ds:schemaRef ds:uri="http://schemas.microsoft.com/office/infopath/2007/PartnerControls"/>
    <ds:schemaRef ds:uri="79a20a40-b661-4bce-b7e9-c7d2f7c10e81"/>
    <ds:schemaRef ds:uri="02e31b64-b367-4206-9d37-774c84e0277a"/>
  </ds:schemaRefs>
</ds:datastoreItem>
</file>

<file path=customXml/itemProps3.xml><?xml version="1.0" encoding="utf-8"?>
<ds:datastoreItem xmlns:ds="http://schemas.openxmlformats.org/officeDocument/2006/customXml" ds:itemID="{A3C31596-2EAE-4608-B4FE-A951AA15D7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e31b64-b367-4206-9d37-774c84e0277a"/>
    <ds:schemaRef ds:uri="79a20a40-b661-4bce-b7e9-c7d2f7c10e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Prognoscentret</Template>
  <TotalTime>7347</TotalTime>
  <Words>353</Words>
  <Application>Microsoft Office PowerPoint</Application>
  <PresentationFormat>Bildspel på skärmen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Calibri</vt:lpstr>
      <vt:lpstr>Prognoscentret</vt:lpstr>
      <vt:lpstr>Branschrapportering Kök</vt:lpstr>
      <vt:lpstr>Om Rapporteringen</vt:lpstr>
      <vt:lpstr>TOTAL Försäljning  Fakturerad försäljning - antal stommar</vt:lpstr>
      <vt:lpstr>TOTAL Försäljning  Fakturerad ackumulerad försäljning - antal stommar</vt:lpstr>
      <vt:lpstr>TOTAL Försäljning  Fakturerad försäljning – 1000 SEK</vt:lpstr>
      <vt:lpstr>TOTAL Försäljning  Fakturerad ackumulerad försäljning – 1000 SEK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Framtida marknader!?</dc:title>
  <dc:creator>Ellinor Lindström</dc:creator>
  <cp:lastModifiedBy>Jakob Andrén</cp:lastModifiedBy>
  <cp:revision>259</cp:revision>
  <cp:lastPrinted>2016-06-03T15:33:33Z</cp:lastPrinted>
  <dcterms:created xsi:type="dcterms:W3CDTF">2016-05-31T08:35:20Z</dcterms:created>
  <dcterms:modified xsi:type="dcterms:W3CDTF">2023-03-20T16:23:59Z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0x010100A1DE05FF132A244183DFCE504F9E0000</vt:lpwstr>
  </property>
  <property fmtid="{D5CDD505-2E9C-101B-9397-08002B2CF9AE}" pid="3" name="MediaServiceImageTags">
    <vt:lpwstr/>
  </property>
</Properties>
</file>