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76" r:id="rId6"/>
    <p:sldId id="264" r:id="rId7"/>
    <p:sldId id="265" r:id="rId8"/>
    <p:sldId id="280" r:id="rId9"/>
    <p:sldId id="28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e Identeg" initials="YI" lastIdx="1" clrIdx="0">
    <p:extLst>
      <p:ext uri="{19B8F6BF-5375-455C-9EA6-DF929625EA0E}">
        <p15:presenceInfo xmlns:p15="http://schemas.microsoft.com/office/powerpoint/2012/main" userId="S::yvonne.identeg@tmf.se::d27114e7-a57c-4c93-90ef-50b829201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E65"/>
    <a:srgbClr val="E37222"/>
    <a:srgbClr val="0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17D26-64C0-475C-A6DD-02C3BACD0BF5}" v="49" dt="2023-05-22T12:49:1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Blad1!$I$3</c:f>
              <c:strCache>
                <c:ptCount val="1"/>
                <c:pt idx="0">
                  <c:v>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80-4DFD-A676-38CE70036B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80-4DFD-A676-38CE70036B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80-4DFD-A676-38CE70036B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80-4DFD-A676-38CE70036B4A}"/>
              </c:ext>
            </c:extLst>
          </c:dPt>
          <c:dLbls>
            <c:dLbl>
              <c:idx val="0"/>
              <c:layout>
                <c:manualLayout>
                  <c:x val="1.6666666666666666E-2"/>
                  <c:y val="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0-4DFD-A676-38CE70036B4A}"/>
                </c:ext>
              </c:extLst>
            </c:dLbl>
            <c:dLbl>
              <c:idx val="1"/>
              <c:layout>
                <c:manualLayout>
                  <c:x val="-3.0555555555555568E-2"/>
                  <c:y val="0.157407407407407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69FDBB81-BBD0-4893-AAAF-CD7048A92AE3}" type="CATEGORYNAME">
                      <a:rPr lang="sv-SE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[KATEGORINAMN]</a:t>
                    </a:fld>
                    <a:r>
                      <a:rPr lang="sv-SE" sz="1400">
                        <a:solidFill>
                          <a:schemeClr val="tx1"/>
                        </a:solidFill>
                      </a:rPr>
                      <a:t>; </a:t>
                    </a:r>
                    <a:fld id="{E4035FF9-8748-4AC8-B773-E1E66AF21877}" type="VALUE">
                      <a:rPr lang="sv-SE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[VÄRDE]</a:t>
                    </a:fld>
                    <a:endParaRPr lang="sv-SE" sz="140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80-4DFD-A676-38CE70036B4A}"/>
                </c:ext>
              </c:extLst>
            </c:dLbl>
            <c:dLbl>
              <c:idx val="2"/>
              <c:layout>
                <c:manualLayout>
                  <c:x val="-0.11111111111111112"/>
                  <c:y val="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0-4DFD-A676-38CE70036B4A}"/>
                </c:ext>
              </c:extLst>
            </c:dLbl>
            <c:dLbl>
              <c:idx val="3"/>
              <c:layout>
                <c:manualLayout>
                  <c:x val="0.31944444444444442"/>
                  <c:y val="5.126155897561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2B434074-06D8-48C9-BC2F-631D5D2254A6}" type="CATEGORYNAME">
                      <a:rPr lang="sv-SE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[KATEGORINAMN]</a:t>
                    </a:fld>
                    <a:r>
                      <a:rPr lang="sv-SE" sz="1400">
                        <a:solidFill>
                          <a:schemeClr val="tx1"/>
                        </a:solidFill>
                      </a:rPr>
                      <a:t>; </a:t>
                    </a:r>
                    <a:fld id="{E9516A63-DD35-40A9-BE6C-83F1EAA6DE5A}" type="VALUE">
                      <a:rPr lang="sv-SE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[VÄRDE]</a:t>
                    </a:fld>
                    <a:endParaRPr lang="sv-SE" sz="140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0748625254802"/>
                      <c:h val="0.229377318941333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80-4DFD-A676-38CE70036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Blad1!$B$5:$B$8</c:f>
              <c:strCache>
                <c:ptCount val="4"/>
                <c:pt idx="0">
                  <c:v>Enmansföretag</c:v>
                </c:pt>
                <c:pt idx="1">
                  <c:v>Mikroföretag med 1-9 anställda</c:v>
                </c:pt>
                <c:pt idx="2">
                  <c:v>Små företag med 10-49 anställda</c:v>
                </c:pt>
                <c:pt idx="3">
                  <c:v>Medelstora och stora företag med fler än 50 anställda</c:v>
                </c:pt>
              </c:strCache>
            </c:strRef>
          </c:cat>
          <c:val>
            <c:numRef>
              <c:f>Blad1!$I$5:$I$8</c:f>
              <c:numCache>
                <c:formatCode>0%</c:formatCode>
                <c:ptCount val="4"/>
                <c:pt idx="0">
                  <c:v>0.67897962564187508</c:v>
                </c:pt>
                <c:pt idx="1">
                  <c:v>0.23024681133013086</c:v>
                </c:pt>
                <c:pt idx="2">
                  <c:v>7.2552592347192316E-2</c:v>
                </c:pt>
                <c:pt idx="3">
                  <c:v>1.8220970680801724E-2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80-4DFD-A676-38CE70036B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möbelndustrin'!$B$4:$F$4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'2. 16.2+31 Trä- o möbelndustrin'!$B$10:$F$10</c:f>
              <c:numCache>
                <c:formatCode>#,##0</c:formatCode>
                <c:ptCount val="5"/>
                <c:pt idx="0">
                  <c:v>31429</c:v>
                </c:pt>
                <c:pt idx="1">
                  <c:v>31550</c:v>
                </c:pt>
                <c:pt idx="2">
                  <c:v>30920</c:v>
                </c:pt>
                <c:pt idx="3">
                  <c:v>30567</c:v>
                </c:pt>
                <c:pt idx="4">
                  <c:v>31810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5-4D37-9EB7-E2B1872AC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40569400"/>
        <c:axId val="481231640"/>
      </c:barChart>
      <c:catAx>
        <c:axId val="64056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481231640"/>
        <c:crosses val="autoZero"/>
        <c:auto val="1"/>
        <c:lblAlgn val="ctr"/>
        <c:lblOffset val="100"/>
        <c:noMultiLvlLbl val="0"/>
      </c:catAx>
      <c:valAx>
        <c:axId val="481231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0569400"/>
        <c:crosses val="autoZero"/>
        <c:crossBetween val="between"/>
        <c:majorUnit val="8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möbelndustrin'!$B$4:$F$4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'2. 16.2+31 Trä- o möbelndustrin'!$B$25:$F$25</c:f>
              <c:numCache>
                <c:formatCode>#,##0</c:formatCode>
                <c:ptCount val="5"/>
                <c:pt idx="0">
                  <c:v>71413</c:v>
                </c:pt>
                <c:pt idx="1">
                  <c:v>72742</c:v>
                </c:pt>
                <c:pt idx="2">
                  <c:v>72784</c:v>
                </c:pt>
                <c:pt idx="3">
                  <c:v>73125</c:v>
                </c:pt>
                <c:pt idx="4">
                  <c:v>83386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1-42A3-B0B2-67E6A19CBB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81232816"/>
        <c:axId val="481233600"/>
      </c:barChart>
      <c:catAx>
        <c:axId val="4812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481233600"/>
        <c:crosses val="autoZero"/>
        <c:auto val="1"/>
        <c:lblAlgn val="ctr"/>
        <c:lblOffset val="100"/>
        <c:noMultiLvlLbl val="0"/>
      </c:catAx>
      <c:valAx>
        <c:axId val="481233600"/>
        <c:scaling>
          <c:orientation val="minMax"/>
          <c:max val="1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48123281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21068957289429"/>
          <c:y val="0.21977315723403879"/>
          <c:w val="0.8097785577389337"/>
          <c:h val="0.519774925299245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möbelndustrin'!$B$29:$F$29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'2. 16.2+31 Trä- o möbelndustrin'!$B$30:$F$30</c:f>
              <c:numCache>
                <c:formatCode>#,##0</c:formatCode>
                <c:ptCount val="5"/>
                <c:pt idx="0">
                  <c:v>25559.561000000002</c:v>
                </c:pt>
                <c:pt idx="1">
                  <c:v>27793.271000000001</c:v>
                </c:pt>
                <c:pt idx="2">
                  <c:v>26929.920999999998</c:v>
                </c:pt>
                <c:pt idx="3">
                  <c:v>29567.832999999999</c:v>
                </c:pt>
                <c:pt idx="4">
                  <c:v>33395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E-4B6E-9557-C9C9FD0AB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41456808"/>
        <c:axId val="642152176"/>
      </c:barChart>
      <c:catAx>
        <c:axId val="6414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2152176"/>
        <c:crosses val="autoZero"/>
        <c:auto val="1"/>
        <c:lblAlgn val="ctr"/>
        <c:lblOffset val="100"/>
        <c:noMultiLvlLbl val="0"/>
      </c:catAx>
      <c:valAx>
        <c:axId val="642152176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1456808"/>
        <c:crosses val="autoZero"/>
        <c:crossBetween val="between"/>
        <c:majorUnit val="8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16.2+31 Trä- o möbelndustrin'!$B$34:$F$34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'2. 16.2+31 Trä- o möbelndustrin'!$B$35:$F$35</c:f>
              <c:numCache>
                <c:formatCode>#,##0</c:formatCode>
                <c:ptCount val="5"/>
                <c:pt idx="0">
                  <c:v>34675.781000000003</c:v>
                </c:pt>
                <c:pt idx="1">
                  <c:v>35603.019999999997</c:v>
                </c:pt>
                <c:pt idx="2">
                  <c:v>34791.127999999997</c:v>
                </c:pt>
                <c:pt idx="3">
                  <c:v>41335.252</c:v>
                </c:pt>
                <c:pt idx="4">
                  <c:v>49133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B-4153-92E4-E4EBACB527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2150216"/>
        <c:axId val="640569008"/>
      </c:barChart>
      <c:catAx>
        <c:axId val="64215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0569008"/>
        <c:crosses val="autoZero"/>
        <c:auto val="1"/>
        <c:lblAlgn val="ctr"/>
        <c:lblOffset val="100"/>
        <c:noMultiLvlLbl val="0"/>
      </c:catAx>
      <c:valAx>
        <c:axId val="640569008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sv-SE"/>
          </a:p>
        </c:txPr>
        <c:crossAx val="642150216"/>
        <c:crosses val="autoZero"/>
        <c:crossBetween val="between"/>
        <c:majorUnit val="10000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900">
          <a:latin typeface="Helvetica" panose="020B0604020202020204" pitchFamily="34" charset="0"/>
          <a:cs typeface="Helvetica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5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6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6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0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5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182A-7BA6-4563-A23D-818613312653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550-36F2-4064-80E5-612C9A709F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ubrik 1">
            <a:extLst>
              <a:ext uri="{FF2B5EF4-FFF2-40B4-BE49-F238E27FC236}">
                <a16:creationId xmlns:a16="http://schemas.microsoft.com/office/drawing/2014/main" id="{978441A0-DF63-42F8-BEAC-16B52978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227966"/>
          </a:xfrm>
        </p:spPr>
        <p:txBody>
          <a:bodyPr>
            <a:normAutofit/>
          </a:bodyPr>
          <a:lstStyle/>
          <a:p>
            <a:r>
              <a:rPr lang="sv-SE" b="1" dirty="0">
                <a:latin typeface="Helvetica" pitchFamily="2" charset="0"/>
              </a:rPr>
              <a:t>Fakta om den svenska</a:t>
            </a:r>
            <a:br>
              <a:rPr lang="sv-SE" b="1" dirty="0">
                <a:latin typeface="Helvetica" pitchFamily="2" charset="0"/>
              </a:rPr>
            </a:br>
            <a:r>
              <a:rPr lang="sv-SE" b="1" dirty="0">
                <a:latin typeface="Helvetica" pitchFamily="2" charset="0"/>
              </a:rPr>
              <a:t> trä- och möbelindustrin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91696B-98AF-4F4B-8442-6B199D57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sz="1300" dirty="0">
                <a:latin typeface="Helvetica" pitchFamily="2" charset="0"/>
              </a:rPr>
              <a:t>Källa är SCB, SNI 16.2 Träindustrin (</a:t>
            </a:r>
            <a:r>
              <a:rPr lang="sv-SE" sz="1300" dirty="0" err="1">
                <a:latin typeface="Helvetica" pitchFamily="2" charset="0"/>
              </a:rPr>
              <a:t>exkl</a:t>
            </a:r>
            <a:r>
              <a:rPr lang="sv-SE" sz="1300" dirty="0">
                <a:latin typeface="Helvetica" pitchFamily="2" charset="0"/>
              </a:rPr>
              <a:t> sågade trävaror) och SNI 31. Möbelindustrin</a:t>
            </a:r>
          </a:p>
        </p:txBody>
      </p:sp>
      <p:cxnSp>
        <p:nvCxnSpPr>
          <p:cNvPr id="108" name="Straight Connector 1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8FECC-9985-444A-838C-70963516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100" b="1" dirty="0">
                <a:latin typeface="Helvetica" pitchFamily="2" charset="0"/>
              </a:rPr>
              <a:t>Trä- och möbelindustrin omfattar 6 037 företag</a:t>
            </a:r>
            <a:br>
              <a:rPr lang="sv-SE" sz="2100" b="1" dirty="0">
                <a:latin typeface="Helvetica" pitchFamily="2" charset="0"/>
              </a:rPr>
            </a:br>
            <a:br>
              <a:rPr lang="sv-SE" sz="2100" b="1" dirty="0">
                <a:latin typeface="Helvetica" pitchFamily="2" charset="0"/>
              </a:rPr>
            </a:br>
            <a:r>
              <a:rPr lang="sv-SE" sz="2000" dirty="0">
                <a:latin typeface="Helvetica" pitchFamily="2" charset="0"/>
              </a:rPr>
              <a:t>Av 6 037 företag är 1 828  företag med 1-50 anställda medan 110 är företag med fler än 50 anställda. </a:t>
            </a:r>
            <a:br>
              <a:rPr lang="sv-SE" sz="2000" dirty="0">
                <a:latin typeface="Helvetica" pitchFamily="2" charset="0"/>
              </a:rPr>
            </a:br>
            <a:r>
              <a:rPr lang="sv-SE" sz="2000" dirty="0">
                <a:latin typeface="Helvetica" pitchFamily="2" charset="0"/>
              </a:rPr>
              <a:t>4 099 är företag är enmansföretag utan anställda. </a:t>
            </a:r>
            <a:r>
              <a:rPr lang="sv-SE" sz="2000" i="1" dirty="0">
                <a:latin typeface="Helvetica" pitchFamily="2" charset="0"/>
              </a:rPr>
              <a:t>Källa: SCB struktur 2022.</a:t>
            </a:r>
            <a:br>
              <a:rPr lang="sv-SE" sz="2000" dirty="0">
                <a:latin typeface="Helvetica" pitchFamily="2" charset="0"/>
              </a:rPr>
            </a:br>
            <a:r>
              <a:rPr lang="sv-SE" sz="2000" dirty="0">
                <a:latin typeface="Helvetica" pitchFamily="2" charset="0"/>
              </a:rPr>
              <a:t>Diagrammet nedan visar storleksfördelningen enligt EU:s definitioner.</a:t>
            </a:r>
            <a:br>
              <a:rPr lang="sv-SE" sz="1600" dirty="0">
                <a:latin typeface="Helvetica" pitchFamily="2" charset="0"/>
              </a:rPr>
            </a:br>
            <a:endParaRPr lang="sv-SE" sz="2000" b="1" dirty="0">
              <a:latin typeface="Helvetica" pitchFamily="2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4BA1A7-DA34-306A-F73E-60BF58A46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230089"/>
              </p:ext>
            </p:extLst>
          </p:nvPr>
        </p:nvGraphicFramePr>
        <p:xfrm>
          <a:off x="1000874" y="2043803"/>
          <a:ext cx="10190252" cy="451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30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B1AB6-131C-4CBA-AB8A-10D564B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Trä- och möbelindustrin sysselsätter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31 800 personer i Sverige</a:t>
            </a:r>
            <a:br>
              <a:rPr lang="sv-SE" sz="2800" b="1" dirty="0"/>
            </a:br>
            <a:r>
              <a:rPr lang="sv-SE" sz="1800" i="1" dirty="0">
                <a:latin typeface="Helvetica" pitchFamily="2" charset="0"/>
              </a:rPr>
              <a:t>Källa: SCB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89855"/>
              </p:ext>
            </p:extLst>
          </p:nvPr>
        </p:nvGraphicFramePr>
        <p:xfrm>
          <a:off x="1000874" y="2124486"/>
          <a:ext cx="10320922" cy="452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3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762F2-9814-4014-B6D4-D9C7074C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b="1" kern="1200" dirty="0">
                <a:latin typeface="Helvetica" pitchFamily="2" charset="0"/>
              </a:rPr>
            </a:br>
            <a:br>
              <a:rPr lang="en-US" sz="2800" b="1" kern="1200" dirty="0">
                <a:latin typeface="Helvetica" pitchFamily="2" charset="0"/>
              </a:rPr>
            </a:br>
            <a:r>
              <a:rPr lang="en-US" sz="3100" b="1" kern="1200" dirty="0">
                <a:latin typeface="Helvetica" pitchFamily="2" charset="0"/>
              </a:rPr>
              <a:t>Det </a:t>
            </a:r>
            <a:r>
              <a:rPr lang="en-US" sz="3100" b="1" kern="1200" dirty="0" err="1">
                <a:latin typeface="Helvetica" pitchFamily="2" charset="0"/>
              </a:rPr>
              <a:t>totala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produktionsvärdet</a:t>
            </a:r>
            <a:r>
              <a:rPr lang="en-US" sz="3100" b="1" kern="1200" dirty="0">
                <a:latin typeface="Helvetica" pitchFamily="2" charset="0"/>
              </a:rPr>
              <a:t> för trä- och </a:t>
            </a:r>
            <a:r>
              <a:rPr lang="en-US" sz="3100" b="1" kern="1200" dirty="0" err="1">
                <a:latin typeface="Helvetica" pitchFamily="2" charset="0"/>
              </a:rPr>
              <a:t>möbelindustrin</a:t>
            </a:r>
            <a:r>
              <a:rPr lang="en-US" sz="3100" b="1" kern="1200" dirty="0">
                <a:latin typeface="Helvetica" pitchFamily="2" charset="0"/>
              </a:rPr>
              <a:t> </a:t>
            </a:r>
            <a:br>
              <a:rPr lang="en-US" sz="3100" b="1" kern="1200" dirty="0">
                <a:latin typeface="Helvetica" pitchFamily="2" charset="0"/>
              </a:rPr>
            </a:br>
            <a:r>
              <a:rPr lang="en-US" sz="3100" b="1" kern="1200" dirty="0" err="1">
                <a:latin typeface="Helvetica" pitchFamily="2" charset="0"/>
              </a:rPr>
              <a:t>är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dirty="0">
                <a:latin typeface="Helvetica" pitchFamily="2" charset="0"/>
              </a:rPr>
              <a:t>83</a:t>
            </a:r>
            <a:r>
              <a:rPr lang="en-US" sz="3100" b="1" kern="1200" dirty="0">
                <a:latin typeface="Helvetica" pitchFamily="2" charset="0"/>
              </a:rPr>
              <a:t> </a:t>
            </a:r>
            <a:r>
              <a:rPr lang="en-US" sz="3100" b="1" kern="1200" dirty="0" err="1">
                <a:latin typeface="Helvetica" pitchFamily="2" charset="0"/>
              </a:rPr>
              <a:t>miljarder</a:t>
            </a:r>
            <a:r>
              <a:rPr lang="en-US" sz="3100" b="1" kern="1200" dirty="0">
                <a:latin typeface="Helvetica" pitchFamily="2" charset="0"/>
              </a:rPr>
              <a:t> kronor</a:t>
            </a:r>
            <a:br>
              <a:rPr lang="en-US" sz="1400" b="1" kern="1200" dirty="0">
                <a:latin typeface="Helvetica" pitchFamily="2" charset="0"/>
              </a:rPr>
            </a:br>
            <a:r>
              <a:rPr lang="en-US" sz="2000" b="1" kern="1200" dirty="0">
                <a:latin typeface="Helvetica" pitchFamily="2" charset="0"/>
              </a:rPr>
              <a:t> </a:t>
            </a:r>
            <a:r>
              <a:rPr lang="en-US" sz="2000" i="1" kern="1200" dirty="0" err="1">
                <a:latin typeface="Helvetica" pitchFamily="2" charset="0"/>
              </a:rPr>
              <a:t>Källa</a:t>
            </a:r>
            <a:r>
              <a:rPr lang="en-US" sz="2000" i="1" kern="1200" dirty="0">
                <a:latin typeface="Helvetica" pitchFamily="2" charset="0"/>
              </a:rPr>
              <a:t>: SCB</a:t>
            </a:r>
            <a:br>
              <a:rPr lang="en-US" sz="1400" b="1" kern="1200" dirty="0">
                <a:latin typeface="+mj-lt"/>
                <a:ea typeface="+mj-ea"/>
                <a:cs typeface="+mj-cs"/>
              </a:rPr>
            </a:br>
            <a:endParaRPr lang="en-US" sz="1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EA0C38-AC3F-4054-B315-D607CC8EC2C0}"/>
              </a:ext>
            </a:extLst>
          </p:cNvPr>
          <p:cNvSpPr/>
          <p:nvPr/>
        </p:nvSpPr>
        <p:spPr>
          <a:xfrm>
            <a:off x="1451578" y="2150379"/>
            <a:ext cx="9603274" cy="58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82591"/>
              </p:ext>
            </p:extLst>
          </p:nvPr>
        </p:nvGraphicFramePr>
        <p:xfrm>
          <a:off x="1000873" y="2124486"/>
          <a:ext cx="10190251" cy="451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90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07A59-3CBD-4F8D-9208-BA42C6A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74" y="347662"/>
            <a:ext cx="1045159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v-SE" sz="3100" b="1" dirty="0">
                <a:latin typeface="Helvetica" pitchFamily="2" charset="0"/>
              </a:rPr>
              <a:t>Sveriges export av trävaror och möbler var </a:t>
            </a:r>
            <a:br>
              <a:rPr lang="sv-SE" sz="3100" b="1" dirty="0">
                <a:latin typeface="Helvetica" pitchFamily="2" charset="0"/>
              </a:rPr>
            </a:br>
            <a:r>
              <a:rPr lang="sv-SE" sz="3100" b="1" dirty="0">
                <a:latin typeface="Helvetica" pitchFamily="2" charset="0"/>
              </a:rPr>
              <a:t>33 miljarder kronor 2022 och 35 procent i andel av </a:t>
            </a:r>
            <a:br>
              <a:rPr lang="sv-SE" sz="3100" b="1" dirty="0">
                <a:latin typeface="Helvetica" pitchFamily="2" charset="0"/>
              </a:rPr>
            </a:br>
            <a:r>
              <a:rPr lang="sv-SE" sz="3100" b="1" dirty="0">
                <a:latin typeface="Helvetica" pitchFamily="2" charset="0"/>
              </a:rPr>
              <a:t>den totala produktionen (2021) </a:t>
            </a:r>
            <a:r>
              <a:rPr lang="sv-SE" sz="2000" i="1" dirty="0">
                <a:latin typeface="Helvetica" pitchFamily="2" charset="0"/>
              </a:rPr>
              <a:t>Källa: SCB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531031"/>
              </p:ext>
            </p:extLst>
          </p:nvPr>
        </p:nvGraphicFramePr>
        <p:xfrm>
          <a:off x="0" y="2124486"/>
          <a:ext cx="12191999" cy="46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1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8F6AE-437E-4D9C-8ED7-5968F965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457336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2800" b="1" dirty="0">
                <a:latin typeface="Helvetica" pitchFamily="2" charset="0"/>
              </a:rPr>
              <a:t>Sveriges import av trävaror och möbler uppgick 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2800" b="1" dirty="0">
                <a:latin typeface="Helvetica" pitchFamily="2" charset="0"/>
              </a:rPr>
              <a:t>till 49 miljarder kronor 2022</a:t>
            </a:r>
            <a:br>
              <a:rPr lang="sv-SE" sz="2800" b="1" dirty="0">
                <a:latin typeface="Helvetica" pitchFamily="2" charset="0"/>
              </a:rPr>
            </a:br>
            <a:r>
              <a:rPr lang="sv-SE" sz="1800" i="1" dirty="0">
                <a:latin typeface="Helvetica" pitchFamily="2" charset="0"/>
              </a:rPr>
              <a:t>Källa: SCB</a:t>
            </a:r>
            <a:endParaRPr lang="sv-SE" sz="18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18554"/>
              </p:ext>
            </p:extLst>
          </p:nvPr>
        </p:nvGraphicFramePr>
        <p:xfrm>
          <a:off x="1000874" y="2124486"/>
          <a:ext cx="10190252" cy="453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61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FC7B2-D279-0075-A8C4-B522DA45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704320" cy="1147791"/>
          </a:xfrm>
        </p:spPr>
        <p:txBody>
          <a:bodyPr>
            <a:normAutofit/>
          </a:bodyPr>
          <a:lstStyle/>
          <a:p>
            <a:pPr algn="ctr"/>
            <a:r>
              <a:rPr lang="sv-SE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Trä- och möbelindustrin omsätter drygt 87,5 miljarder kronor </a:t>
            </a:r>
            <a:br>
              <a:rPr lang="sv-SE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och sysselsätter 31 800 personer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FC5A077-1042-80B4-E09C-B255E26C7FC5}"/>
              </a:ext>
            </a:extLst>
          </p:cNvPr>
          <p:cNvSpPr txBox="1"/>
          <p:nvPr/>
        </p:nvSpPr>
        <p:spPr>
          <a:xfrm>
            <a:off x="1039091" y="1446416"/>
            <a:ext cx="9867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Tabellen visar fördelningen mellan grupperna inom trä- och möbelindustrin för 2021. </a:t>
            </a:r>
            <a:r>
              <a:rPr lang="sv-SE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SCB t o m 2021.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EB27F4A-9E5B-F8E9-A438-FDF4AE67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1995053"/>
            <a:ext cx="11318241" cy="44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MF 2013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EE7219"/>
    </a:accent1>
    <a:accent2>
      <a:srgbClr val="F4A66C"/>
    </a:accent2>
    <a:accent3>
      <a:srgbClr val="FCE7D8"/>
    </a:accent3>
    <a:accent4>
      <a:srgbClr val="0078B3"/>
    </a:accent4>
    <a:accent5>
      <a:srgbClr val="7FCFF5"/>
    </a:accent5>
    <a:accent6>
      <a:srgbClr val="8B8D8E"/>
    </a:accent6>
    <a:hlink>
      <a:srgbClr val="007084"/>
    </a:hlink>
    <a:folHlink>
      <a:srgbClr val="95521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06BD10B3DF9448931D97C92C04A17" ma:contentTypeVersion="5" ma:contentTypeDescription="Create a new document." ma:contentTypeScope="" ma:versionID="7b75cbbb9e6ebf5f97add6aea2cd848e">
  <xsd:schema xmlns:xsd="http://www.w3.org/2001/XMLSchema" xmlns:xs="http://www.w3.org/2001/XMLSchema" xmlns:p="http://schemas.microsoft.com/office/2006/metadata/properties" xmlns:ns3="b43fe829-d46b-47c7-bfd0-f30e9bba5072" xmlns:ns4="294e98ad-c7aa-46d2-a09e-390b30fc05dd" targetNamespace="http://schemas.microsoft.com/office/2006/metadata/properties" ma:root="true" ma:fieldsID="5095ed8ea948c65897593adf47a49870" ns3:_="" ns4:_="">
    <xsd:import namespace="b43fe829-d46b-47c7-bfd0-f30e9bba5072"/>
    <xsd:import namespace="294e98ad-c7aa-46d2-a09e-390b30fc0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fe829-d46b-47c7-bfd0-f30e9bba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e98ad-c7aa-46d2-a09e-390b30fc0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24540B-BB23-4DA5-AAD7-99CB9E561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fe829-d46b-47c7-bfd0-f30e9bba5072"/>
    <ds:schemaRef ds:uri="294e98ad-c7aa-46d2-a09e-390b30fc0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98552-6F3B-46AB-B3A0-400513689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B6A6B-B305-459F-840A-064561039C6C}">
  <ds:schemaRefs>
    <ds:schemaRef ds:uri="http://schemas.microsoft.com/office/infopath/2007/PartnerControls"/>
    <ds:schemaRef ds:uri="294e98ad-c7aa-46d2-a09e-390b30fc05dd"/>
    <ds:schemaRef ds:uri="http://purl.org/dc/elements/1.1/"/>
    <ds:schemaRef ds:uri="http://schemas.microsoft.com/office/2006/metadata/properties"/>
    <ds:schemaRef ds:uri="b43fe829-d46b-47c7-bfd0-f30e9bba50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</TotalTime>
  <Words>210</Words>
  <Application>Microsoft Office PowerPoint</Application>
  <PresentationFormat>Bredbild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Fakta om den svenska  trä- och möbelindustrin</vt:lpstr>
      <vt:lpstr>Trä- och möbelindustrin omfattar 6 037 företag  Av 6 037 företag är 1 828  företag med 1-50 anställda medan 110 är företag med fler än 50 anställda.  4 099 är företag är enmansföretag utan anställda. Källa: SCB struktur 2022. Diagrammet nedan visar storleksfördelningen enligt EU:s definitioner. </vt:lpstr>
      <vt:lpstr>Trä- och möbelindustrin sysselsätter  31 800 personer i Sverige Källa: SCB</vt:lpstr>
      <vt:lpstr>  Det totala produktionsvärdet för trä- och möbelindustrin  är 83 miljarder kronor  Källa: SCB </vt:lpstr>
      <vt:lpstr>Sveriges export av trävaror och möbler var  33 miljarder kronor 2022 och 35 procent i andel av  den totala produktionen (2021) Källa: SCB</vt:lpstr>
      <vt:lpstr>Sveriges import av trävaror och möbler uppgick  till 49 miljarder kronor 2022 Källa: SCB</vt:lpstr>
      <vt:lpstr>Trä- och möbelindustrin omsätter drygt 87,5 miljarder kronor  och sysselsätter 31 800 personer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Identeg, Yvonne</dc:creator>
  <cp:lastModifiedBy>Jakob Andrén</cp:lastModifiedBy>
  <cp:revision>19</cp:revision>
  <dcterms:created xsi:type="dcterms:W3CDTF">2020-11-27T07:39:23Z</dcterms:created>
  <dcterms:modified xsi:type="dcterms:W3CDTF">2023-05-31T14:58:01Z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0x010100B4E06BD10B3DF9448931D97C92C04A17</vt:lpwstr>
  </property>
</Properties>
</file>