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87" r:id="rId6"/>
    <p:sldId id="264" r:id="rId7"/>
    <p:sldId id="265" r:id="rId8"/>
    <p:sldId id="280" r:id="rId9"/>
    <p:sldId id="285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e Identeg" initials="YI" lastIdx="1" clrIdx="0">
    <p:extLst>
      <p:ext uri="{19B8F6BF-5375-455C-9EA6-DF929625EA0E}">
        <p15:presenceInfo xmlns:p15="http://schemas.microsoft.com/office/powerpoint/2012/main" userId="S::yvonne.identeg@tmf.se::d27114e7-a57c-4c93-90ef-50b829201e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65"/>
    <a:srgbClr val="E37222"/>
    <a:srgbClr val="00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Andrén" userId="3521be4d-fa09-4bdf-a9bd-59f677eda5d5" providerId="ADAL" clId="{55466AF0-C1D4-4AED-A854-0E7A9ADEFA3B}"/>
    <pc:docChg chg="custSel modSld">
      <pc:chgData name="Jakob Andrén" userId="3521be4d-fa09-4bdf-a9bd-59f677eda5d5" providerId="ADAL" clId="{55466AF0-C1D4-4AED-A854-0E7A9ADEFA3B}" dt="2023-05-31T14:52:12.594" v="5" actId="14100"/>
      <pc:docMkLst>
        <pc:docMk/>
      </pc:docMkLst>
      <pc:sldChg chg="addSp delSp modSp mod">
        <pc:chgData name="Jakob Andrén" userId="3521be4d-fa09-4bdf-a9bd-59f677eda5d5" providerId="ADAL" clId="{55466AF0-C1D4-4AED-A854-0E7A9ADEFA3B}" dt="2023-05-31T14:52:12.594" v="5" actId="14100"/>
        <pc:sldMkLst>
          <pc:docMk/>
          <pc:sldMk cId="1223573004" sldId="291"/>
        </pc:sldMkLst>
        <pc:picChg chg="del">
          <ac:chgData name="Jakob Andrén" userId="3521be4d-fa09-4bdf-a9bd-59f677eda5d5" providerId="ADAL" clId="{55466AF0-C1D4-4AED-A854-0E7A9ADEFA3B}" dt="2023-05-31T14:52:07.560" v="4" actId="478"/>
          <ac:picMkLst>
            <pc:docMk/>
            <pc:sldMk cId="1223573004" sldId="291"/>
            <ac:picMk id="2" creationId="{738BCEF3-13E8-DDB4-D177-B1F4BF288A0F}"/>
          </ac:picMkLst>
        </pc:picChg>
        <pc:picChg chg="add mod">
          <ac:chgData name="Jakob Andrén" userId="3521be4d-fa09-4bdf-a9bd-59f677eda5d5" providerId="ADAL" clId="{55466AF0-C1D4-4AED-A854-0E7A9ADEFA3B}" dt="2023-05-31T14:52:12.594" v="5" actId="14100"/>
          <ac:picMkLst>
            <pc:docMk/>
            <pc:sldMk cId="1223573004" sldId="291"/>
            <ac:picMk id="8" creationId="{F29F6EAC-3488-FB9D-A22C-123EAE70DBC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'[Trä och möbelindustrin 2023 struktur anställda och fördelning cirkel diagram  för PP.xlsx]Trä och Möbel industrin cirkel'!$H$22</c:f>
              <c:strCache>
                <c:ptCount val="1"/>
                <c:pt idx="0">
                  <c:v>andel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C9-44C6-B87F-E4C25B0E09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C9-44C6-B87F-E4C25B0E09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C9-44C6-B87F-E4C25B0E09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C9-44C6-B87F-E4C25B0E091A}"/>
              </c:ext>
            </c:extLst>
          </c:dPt>
          <c:dLbls>
            <c:dLbl>
              <c:idx val="0"/>
              <c:layout>
                <c:manualLayout>
                  <c:x val="3.0555555555555454E-2"/>
                  <c:y val="9.722222222222222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EC9-44C6-B87F-E4C25B0E091A}"/>
                </c:ext>
              </c:extLst>
            </c:dLbl>
            <c:dLbl>
              <c:idx val="1"/>
              <c:layout>
                <c:manualLayout>
                  <c:x val="-4.1666666666666664E-2"/>
                  <c:y val="0.3287037037037037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EC9-44C6-B87F-E4C25B0E091A}"/>
                </c:ext>
              </c:extLst>
            </c:dLbl>
            <c:dLbl>
              <c:idx val="2"/>
              <c:layout>
                <c:manualLayout>
                  <c:x val="-0.18055555555555558"/>
                  <c:y val="7.870370370370370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EC9-44C6-B87F-E4C25B0E091A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26399825021871"/>
                      <c:h val="0.2399074074074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C9-44C6-B87F-E4C25B0E091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'[Trä och möbelindustrin 2023 struktur anställda och fördelning cirkel diagram  för PP.xlsx]Trä och Möbel industrin cirkel'!$B$24:$B$27</c:f>
              <c:strCache>
                <c:ptCount val="4"/>
                <c:pt idx="0">
                  <c:v>Enmansföretag</c:v>
                </c:pt>
                <c:pt idx="1">
                  <c:v>Mikroföretag med 1-9 anställda</c:v>
                </c:pt>
                <c:pt idx="2">
                  <c:v>Små företag med 10-49 anställda</c:v>
                </c:pt>
                <c:pt idx="3">
                  <c:v>Medelstora och stora företag med fler än 50 anställda</c:v>
                </c:pt>
              </c:strCache>
            </c:strRef>
          </c:cat>
          <c:val>
            <c:numRef>
              <c:f>'[Trä och möbelindustrin 2023 struktur anställda och fördelning cirkel diagram  för PP.xlsx]Trä och Möbel industrin cirkel'!$H$24:$H$27</c:f>
              <c:numCache>
                <c:formatCode>0%</c:formatCode>
                <c:ptCount val="4"/>
                <c:pt idx="0">
                  <c:v>0.66528411447532143</c:v>
                </c:pt>
                <c:pt idx="1">
                  <c:v>0.23973454997926172</c:v>
                </c:pt>
                <c:pt idx="2">
                  <c:v>7.839070924927416E-2</c:v>
                </c:pt>
                <c:pt idx="3">
                  <c:v>1.6590626296142681E-2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4C6-B87F-E4C25B0E0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'8. 31.0 Möbelindustrin totalt'!$B$9:$F$9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'8. 31.0 Möbelindustrin totalt'!$B$10:$F$10</c:f>
              <c:numCache>
                <c:formatCode>#,##0</c:formatCode>
                <c:ptCount val="5"/>
                <c:pt idx="0">
                  <c:v>12804</c:v>
                </c:pt>
                <c:pt idx="1">
                  <c:v>12811</c:v>
                </c:pt>
                <c:pt idx="2">
                  <c:v>12725</c:v>
                </c:pt>
                <c:pt idx="3">
                  <c:v>11922</c:v>
                </c:pt>
                <c:pt idx="4">
                  <c:v>12205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2-4F39-9FAF-7ECC0EE017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641163320"/>
        <c:axId val="641163712"/>
      </c:barChart>
      <c:catAx>
        <c:axId val="64116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1163712"/>
        <c:crosses val="autoZero"/>
        <c:auto val="1"/>
        <c:lblAlgn val="ctr"/>
        <c:lblOffset val="100"/>
        <c:noMultiLvlLbl val="0"/>
      </c:catAx>
      <c:valAx>
        <c:axId val="641163712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1163320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3276133036563"/>
          <c:y val="0.14817362064743095"/>
          <c:w val="0.79878770472839833"/>
          <c:h val="0.650026993079011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'8. 31.0 Möbelindustrin totalt'!$B$24:$F$24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'8. 31.0 Möbelindustrin totalt'!$B$25:$F$25</c:f>
              <c:numCache>
                <c:formatCode>#,##0</c:formatCode>
                <c:ptCount val="5"/>
                <c:pt idx="0">
                  <c:v>26258</c:v>
                </c:pt>
                <c:pt idx="1">
                  <c:v>26693</c:v>
                </c:pt>
                <c:pt idx="2">
                  <c:v>27680</c:v>
                </c:pt>
                <c:pt idx="3">
                  <c:v>26001</c:v>
                </c:pt>
                <c:pt idx="4">
                  <c:v>28807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4-4665-AF2D-C908B002A6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97585624"/>
        <c:axId val="297588760"/>
      </c:barChart>
      <c:catAx>
        <c:axId val="29758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97588760"/>
        <c:crosses val="autoZero"/>
        <c:auto val="1"/>
        <c:lblAlgn val="ctr"/>
        <c:lblOffset val="100"/>
        <c:noMultiLvlLbl val="0"/>
      </c:catAx>
      <c:valAx>
        <c:axId val="297588760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97585624"/>
        <c:crosses val="autoZero"/>
        <c:crossBetween val="between"/>
        <c:majorUnit val="6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'8. 31.0 Möbelindustrin totalt'!$B$29:$F$29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'8. 31.0 Möbelindustrin totalt'!$B$30:$F$30</c:f>
              <c:numCache>
                <c:formatCode>#,##0</c:formatCode>
                <c:ptCount val="5"/>
                <c:pt idx="0">
                  <c:v>17747.237000000001</c:v>
                </c:pt>
                <c:pt idx="1">
                  <c:v>19517.412</c:v>
                </c:pt>
                <c:pt idx="2">
                  <c:v>18887.523000000001</c:v>
                </c:pt>
                <c:pt idx="3">
                  <c:v>20249.084999999999</c:v>
                </c:pt>
                <c:pt idx="4">
                  <c:v>22568.565999999999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2-4819-8F19-C794B4F6BD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586800"/>
        <c:axId val="297589936"/>
      </c:barChart>
      <c:catAx>
        <c:axId val="29758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97589936"/>
        <c:crosses val="autoZero"/>
        <c:auto val="1"/>
        <c:lblAlgn val="ctr"/>
        <c:lblOffset val="100"/>
        <c:noMultiLvlLbl val="0"/>
      </c:catAx>
      <c:valAx>
        <c:axId val="297589936"/>
        <c:scaling>
          <c:orientation val="minMax"/>
          <c:max val="2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9758680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rgbClr val="EE741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'8. 31.0 Möbelindustrin totalt'!$B$34:$F$34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'8. 31.0 Möbelindustrin totalt'!$B$35:$F$35</c:f>
              <c:numCache>
                <c:formatCode>#,##0</c:formatCode>
                <c:ptCount val="5"/>
                <c:pt idx="0">
                  <c:v>21566.342000000001</c:v>
                </c:pt>
                <c:pt idx="1">
                  <c:v>22711.291000000001</c:v>
                </c:pt>
                <c:pt idx="2">
                  <c:v>22173.646000000001</c:v>
                </c:pt>
                <c:pt idx="3">
                  <c:v>25831.106</c:v>
                </c:pt>
                <c:pt idx="4">
                  <c:v>28828.725999999999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A-4E50-B98C-5F70A1B00E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586016"/>
        <c:axId val="641164104"/>
      </c:barChart>
      <c:catAx>
        <c:axId val="2975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1164104"/>
        <c:crosses val="autoZero"/>
        <c:auto val="1"/>
        <c:lblAlgn val="ctr"/>
        <c:lblOffset val="100"/>
        <c:noMultiLvlLbl val="0"/>
      </c:catAx>
      <c:valAx>
        <c:axId val="64116410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9758601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55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7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63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6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0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3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7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5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ubrik 1">
            <a:extLst>
              <a:ext uri="{FF2B5EF4-FFF2-40B4-BE49-F238E27FC236}">
                <a16:creationId xmlns:a16="http://schemas.microsoft.com/office/drawing/2014/main" id="{978441A0-DF63-42F8-BEAC-16B52978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952" y="1286084"/>
            <a:ext cx="9133048" cy="2142916"/>
          </a:xfrm>
        </p:spPr>
        <p:txBody>
          <a:bodyPr>
            <a:normAutofit/>
          </a:bodyPr>
          <a:lstStyle/>
          <a:p>
            <a:r>
              <a:rPr lang="sv-SE" b="1" dirty="0">
                <a:latin typeface="Helvetica" pitchFamily="2" charset="0"/>
              </a:rPr>
              <a:t>Fakta om den svenska möbelindustrin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91696B-98AF-4F4B-8442-6B199D57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sz="1400" dirty="0">
                <a:latin typeface="Helvetica" pitchFamily="2" charset="0"/>
              </a:rPr>
              <a:t>Källa är SCB, SNI 31. Möbelindustrin</a:t>
            </a:r>
          </a:p>
        </p:txBody>
      </p:sp>
      <p:cxnSp>
        <p:nvCxnSpPr>
          <p:cNvPr id="108" name="Straight Connector 1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557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BCC497-88E1-4ACC-86B0-7EF97266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100" b="1" dirty="0">
                <a:latin typeface="Helvetica" pitchFamily="2" charset="0"/>
              </a:rPr>
              <a:t>Möbelindustrin omfattar 2 411 företag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1800" dirty="0">
                <a:latin typeface="Helvetica" pitchFamily="2" charset="0"/>
              </a:rPr>
              <a:t>Av 2 411 företag är 767 företag med 1-50 anställda medan 40 är företag med fler än 50 anställda. </a:t>
            </a:r>
            <a:br>
              <a:rPr lang="sv-SE" sz="1800" dirty="0">
                <a:latin typeface="Helvetica" pitchFamily="2" charset="0"/>
              </a:rPr>
            </a:br>
            <a:r>
              <a:rPr lang="sv-SE" sz="1800" dirty="0">
                <a:latin typeface="Helvetica" pitchFamily="2" charset="0"/>
              </a:rPr>
              <a:t>1 604 är enmansföretag utan anställda. Diagrammet nedan visar storleksfördelningen enligt EU:s definitioner.</a:t>
            </a:r>
            <a:br>
              <a:rPr lang="sv-SE" sz="1800" dirty="0">
                <a:latin typeface="Helvetica" pitchFamily="2" charset="0"/>
              </a:rPr>
            </a:br>
            <a:r>
              <a:rPr lang="sv-SE" sz="1800" i="1" dirty="0">
                <a:latin typeface="Helvetica" pitchFamily="2" charset="0"/>
              </a:rPr>
              <a:t>Källa: SCB.</a:t>
            </a:r>
            <a:br>
              <a:rPr lang="sv-SE" sz="1800" dirty="0">
                <a:latin typeface="Helvetica" pitchFamily="2" charset="0"/>
              </a:rPr>
            </a:br>
            <a:endParaRPr lang="sv-SE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777451-F0A7-E7E2-3D43-7754A1065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798861"/>
              </p:ext>
            </p:extLst>
          </p:nvPr>
        </p:nvGraphicFramePr>
        <p:xfrm>
          <a:off x="1000874" y="1787236"/>
          <a:ext cx="10190252" cy="482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698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B1AB6-131C-4CBA-AB8A-10D564B5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2800" b="1" dirty="0">
                <a:latin typeface="Helvetica" pitchFamily="2" charset="0"/>
              </a:rPr>
              <a:t>Den svenska möbelindustrin sysselsatte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12 200 personer 2021</a:t>
            </a:r>
            <a:br>
              <a:rPr lang="sv-SE" sz="2800" b="1" dirty="0"/>
            </a:br>
            <a:r>
              <a:rPr lang="sv-SE" sz="1800" i="1" dirty="0">
                <a:latin typeface="Helvetica" pitchFamily="2" charset="0"/>
              </a:rPr>
              <a:t>Källa: SCB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8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50828"/>
              </p:ext>
            </p:extLst>
          </p:nvPr>
        </p:nvGraphicFramePr>
        <p:xfrm>
          <a:off x="1000874" y="2124486"/>
          <a:ext cx="10190252" cy="428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3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762F2-9814-4014-B6D4-D9C7074C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7126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400" b="1" kern="1200" dirty="0">
                <a:latin typeface="Helvetica" pitchFamily="2" charset="0"/>
              </a:rPr>
            </a:br>
            <a:br>
              <a:rPr lang="en-US" sz="1400" b="1" kern="1200" dirty="0">
                <a:latin typeface="Helvetica" pitchFamily="2" charset="0"/>
              </a:rPr>
            </a:br>
            <a:r>
              <a:rPr lang="en-US" sz="3100" b="1" kern="1200" dirty="0">
                <a:latin typeface="Helvetica" pitchFamily="2" charset="0"/>
              </a:rPr>
              <a:t>Det </a:t>
            </a:r>
            <a:r>
              <a:rPr lang="en-US" sz="3100" b="1" kern="1200" dirty="0" err="1">
                <a:latin typeface="Helvetica" pitchFamily="2" charset="0"/>
              </a:rPr>
              <a:t>totala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produktionsvärdet</a:t>
            </a:r>
            <a:r>
              <a:rPr lang="en-US" sz="3100" b="1" kern="1200" dirty="0">
                <a:latin typeface="Helvetica" pitchFamily="2" charset="0"/>
              </a:rPr>
              <a:t> för </a:t>
            </a:r>
            <a:r>
              <a:rPr lang="en-US" sz="3100" b="1" kern="1200" dirty="0" err="1">
                <a:latin typeface="Helvetica" pitchFamily="2" charset="0"/>
              </a:rPr>
              <a:t>möbelindustrin</a:t>
            </a:r>
            <a:r>
              <a:rPr lang="en-US" sz="3100" b="1" kern="1200" dirty="0">
                <a:latin typeface="Helvetica" pitchFamily="2" charset="0"/>
              </a:rPr>
              <a:t> </a:t>
            </a:r>
            <a:br>
              <a:rPr lang="en-US" sz="3100" b="1" kern="1200" dirty="0">
                <a:latin typeface="Helvetica" pitchFamily="2" charset="0"/>
              </a:rPr>
            </a:br>
            <a:r>
              <a:rPr lang="en-US" sz="3100" b="1" kern="1200" dirty="0" err="1">
                <a:latin typeface="Helvetica" pitchFamily="2" charset="0"/>
              </a:rPr>
              <a:t>är</a:t>
            </a:r>
            <a:r>
              <a:rPr lang="en-US" sz="3100" b="1" kern="1200" dirty="0">
                <a:latin typeface="Helvetica" pitchFamily="2" charset="0"/>
              </a:rPr>
              <a:t> 29 </a:t>
            </a:r>
            <a:r>
              <a:rPr lang="en-US" sz="3100" b="1" kern="1200" dirty="0" err="1">
                <a:latin typeface="Helvetica" pitchFamily="2" charset="0"/>
              </a:rPr>
              <a:t>miljarder</a:t>
            </a:r>
            <a:r>
              <a:rPr lang="en-US" sz="3100" b="1" kern="1200" dirty="0">
                <a:latin typeface="Helvetica" pitchFamily="2" charset="0"/>
              </a:rPr>
              <a:t> kronor t o m 2021</a:t>
            </a:r>
            <a:br>
              <a:rPr lang="en-US" sz="1400" b="1" kern="1200" dirty="0">
                <a:latin typeface="Helvetica" pitchFamily="2" charset="0"/>
              </a:rPr>
            </a:br>
            <a:r>
              <a:rPr lang="en-US" sz="2000" i="1" dirty="0" err="1">
                <a:latin typeface="Helvetica" pitchFamily="2" charset="0"/>
              </a:rPr>
              <a:t>K</a:t>
            </a:r>
            <a:r>
              <a:rPr lang="en-US" sz="2000" i="1" kern="1200" dirty="0" err="1">
                <a:latin typeface="Helvetica" pitchFamily="2" charset="0"/>
              </a:rPr>
              <a:t>älla</a:t>
            </a:r>
            <a:r>
              <a:rPr lang="en-US" sz="2000" i="1" kern="1200" dirty="0">
                <a:latin typeface="Helvetica" pitchFamily="2" charset="0"/>
              </a:rPr>
              <a:t> SCB</a:t>
            </a:r>
            <a:br>
              <a:rPr lang="en-US" sz="2000" b="1" kern="1200" dirty="0">
                <a:latin typeface="+mj-lt"/>
                <a:ea typeface="+mj-ea"/>
                <a:cs typeface="+mj-cs"/>
              </a:rPr>
            </a:b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EA0C38-AC3F-4054-B315-D607CC8EC2C0}"/>
              </a:ext>
            </a:extLst>
          </p:cNvPr>
          <p:cNvSpPr/>
          <p:nvPr/>
        </p:nvSpPr>
        <p:spPr>
          <a:xfrm>
            <a:off x="1451578" y="2150379"/>
            <a:ext cx="9603274" cy="58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28651"/>
              </p:ext>
            </p:extLst>
          </p:nvPr>
        </p:nvGraphicFramePr>
        <p:xfrm>
          <a:off x="0" y="2043803"/>
          <a:ext cx="12192000" cy="481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90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07A59-3CBD-4F8D-9208-BA42C6A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27958"/>
            <a:ext cx="1045159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100" b="1" dirty="0">
                <a:latin typeface="Helvetica" pitchFamily="2" charset="0"/>
              </a:rPr>
              <a:t>Den svenska möbelexporten var 22,6 miljarder kronor 2022 medan andelen export av </a:t>
            </a:r>
            <a:br>
              <a:rPr lang="sv-SE" sz="3100" b="1" dirty="0">
                <a:latin typeface="Helvetica" pitchFamily="2" charset="0"/>
              </a:rPr>
            </a:br>
            <a:r>
              <a:rPr lang="sv-SE" sz="3100" b="1" dirty="0">
                <a:latin typeface="Helvetica" pitchFamily="2" charset="0"/>
              </a:rPr>
              <a:t>produktionen var nästan 78 procent (2021)</a:t>
            </a:r>
            <a:br>
              <a:rPr lang="sv-SE" sz="3100" b="1" dirty="0">
                <a:latin typeface="Helvetica" pitchFamily="2" charset="0"/>
              </a:rPr>
            </a:br>
            <a:r>
              <a:rPr lang="sv-SE" sz="2000" i="1" dirty="0">
                <a:latin typeface="Helvetica" pitchFamily="2" charset="0"/>
              </a:rPr>
              <a:t>Källa: SCB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57419"/>
              </p:ext>
            </p:extLst>
          </p:nvPr>
        </p:nvGraphicFramePr>
        <p:xfrm>
          <a:off x="1000874" y="2124486"/>
          <a:ext cx="10190252" cy="451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1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8F6AE-437E-4D9C-8ED7-5968F965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414058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2800" b="1" dirty="0">
                <a:latin typeface="Helvetica" pitchFamily="2" charset="0"/>
              </a:rPr>
              <a:t>Sveriges möbelimport var 29 miljarder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kronor 2022 (bortfallsjusterat)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1800" i="1" dirty="0">
                <a:latin typeface="Helvetica" pitchFamily="2" charset="0"/>
              </a:rPr>
              <a:t>Källa: SCB</a:t>
            </a:r>
            <a:endParaRPr lang="sv-SE" sz="18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366690"/>
              </p:ext>
            </p:extLst>
          </p:nvPr>
        </p:nvGraphicFramePr>
        <p:xfrm>
          <a:off x="1000874" y="2124486"/>
          <a:ext cx="10129868" cy="450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61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1F78B63-4B6B-B4F6-B576-4BE4B825CC7C}"/>
              </a:ext>
            </a:extLst>
          </p:cNvPr>
          <p:cNvSpPr txBox="1"/>
          <p:nvPr/>
        </p:nvSpPr>
        <p:spPr>
          <a:xfrm>
            <a:off x="558801" y="440630"/>
            <a:ext cx="9699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latin typeface="Helvetica" pitchFamily="2" charset="0"/>
              </a:rPr>
              <a:t>Möbelindustrin omsätter totalt 30,5 miljarder kronor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och sysselsätter 12 200 personer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1600" i="1" dirty="0">
                <a:latin typeface="Helvetica" pitchFamily="2" charset="0"/>
              </a:rPr>
              <a:t>Tabellen visar fördelning för produktgrupper inom möbelindustrin 2021. </a:t>
            </a:r>
            <a:br>
              <a:rPr lang="sv-SE" sz="2800" b="1" dirty="0">
                <a:latin typeface="Helvetica" pitchFamily="2" charset="0"/>
              </a:rPr>
            </a:br>
            <a:endParaRPr lang="sv-SE" sz="2800" b="1" dirty="0">
              <a:latin typeface="Helvetica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9F6EAC-3488-FB9D-A22C-123EAE70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1825625"/>
            <a:ext cx="10405686" cy="44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06BD10B3DF9448931D97C92C04A17" ma:contentTypeVersion="5" ma:contentTypeDescription="Create a new document." ma:contentTypeScope="" ma:versionID="7b75cbbb9e6ebf5f97add6aea2cd848e">
  <xsd:schema xmlns:xsd="http://www.w3.org/2001/XMLSchema" xmlns:xs="http://www.w3.org/2001/XMLSchema" xmlns:p="http://schemas.microsoft.com/office/2006/metadata/properties" xmlns:ns3="b43fe829-d46b-47c7-bfd0-f30e9bba5072" xmlns:ns4="294e98ad-c7aa-46d2-a09e-390b30fc05dd" targetNamespace="http://schemas.microsoft.com/office/2006/metadata/properties" ma:root="true" ma:fieldsID="5095ed8ea948c65897593adf47a49870" ns3:_="" ns4:_="">
    <xsd:import namespace="b43fe829-d46b-47c7-bfd0-f30e9bba5072"/>
    <xsd:import namespace="294e98ad-c7aa-46d2-a09e-390b30fc0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fe829-d46b-47c7-bfd0-f30e9bba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e98ad-c7aa-46d2-a09e-390b30fc0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B6A6B-B305-459F-840A-064561039C6C}">
  <ds:schemaRefs>
    <ds:schemaRef ds:uri="294e98ad-c7aa-46d2-a09e-390b30fc05dd"/>
    <ds:schemaRef ds:uri="http://purl.org/dc/elements/1.1/"/>
    <ds:schemaRef ds:uri="http://schemas.microsoft.com/office/2006/metadata/properties"/>
    <ds:schemaRef ds:uri="b43fe829-d46b-47c7-bfd0-f30e9bba50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24540B-BB23-4DA5-AAD7-99CB9E561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fe829-d46b-47c7-bfd0-f30e9bba5072"/>
    <ds:schemaRef ds:uri="294e98ad-c7aa-46d2-a09e-390b30fc0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98552-6F3B-46AB-B3A0-400513689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9890</TotalTime>
  <Words>172</Words>
  <Application>Microsoft Office PowerPoint</Application>
  <PresentationFormat>Bredbild</PresentationFormat>
  <Paragraphs>12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Fakta om den svenska möbelindustrin</vt:lpstr>
      <vt:lpstr>Möbelindustrin omfattar 2 411 företag Av 2 411 företag är 767 företag med 1-50 anställda medan 40 är företag med fler än 50 anställda.  1 604 är enmansföretag utan anställda. Diagrammet nedan visar storleksfördelningen enligt EU:s definitioner. Källa: SCB. </vt:lpstr>
      <vt:lpstr>Den svenska möbelindustrin sysselsatte  12 200 personer 2021 Källa: SCB</vt:lpstr>
      <vt:lpstr>  Det totala produktionsvärdet för möbelindustrin  är 29 miljarder kronor t o m 2021 Källa SCB </vt:lpstr>
      <vt:lpstr>Den svenska möbelexporten var 22,6 miljarder kronor 2022 medan andelen export av  produktionen var nästan 78 procent (2021) Källa: SCB</vt:lpstr>
      <vt:lpstr>Sveriges möbelimport var 29 miljarder  kronor 2022 (bortfallsjusterat) Källa: SCB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Identeg, Yvonne</dc:creator>
  <cp:lastModifiedBy>Jakob Andrén</cp:lastModifiedBy>
  <cp:revision>18</cp:revision>
  <dcterms:created xsi:type="dcterms:W3CDTF">2020-11-27T07:39:23Z</dcterms:created>
  <dcterms:modified xsi:type="dcterms:W3CDTF">2023-05-31T14:52:13Z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0x010100B4E06BD10B3DF9448931D97C92C04A17</vt:lpwstr>
  </property>
</Properties>
</file>